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7" r:id="rId4"/>
    <p:sldId id="263" r:id="rId5"/>
    <p:sldId id="268" r:id="rId6"/>
    <p:sldId id="267" r:id="rId7"/>
    <p:sldId id="266" r:id="rId8"/>
    <p:sldId id="265" r:id="rId9"/>
    <p:sldId id="264" r:id="rId10"/>
    <p:sldId id="262" r:id="rId11"/>
    <p:sldId id="261" r:id="rId12"/>
    <p:sldId id="260" r:id="rId13"/>
    <p:sldId id="258" r:id="rId14"/>
    <p:sldId id="259" r:id="rId15"/>
    <p:sldId id="269" r:id="rId16"/>
    <p:sldId id="287" r:id="rId17"/>
    <p:sldId id="280" r:id="rId18"/>
    <p:sldId id="281" r:id="rId19"/>
    <p:sldId id="282" r:id="rId20"/>
    <p:sldId id="283" r:id="rId21"/>
    <p:sldId id="279" r:id="rId22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5" Type="http://schemas.openxmlformats.org/officeDocument/2006/relationships/tableStyles" Target="tableStyles.xml"/><Relationship Id="rId24" Type="http://schemas.openxmlformats.org/officeDocument/2006/relationships/viewProps" Target="viewProps.xml"/><Relationship Id="rId23" Type="http://schemas.openxmlformats.org/officeDocument/2006/relationships/presProps" Target="presProps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4.png"/><Relationship Id="rId1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1.png"/><Relationship Id="rId1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8.png"/><Relationship Id="rId1" Type="http://schemas.openxmlformats.org/officeDocument/2006/relationships/image" Target="../media/image1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8.png"/><Relationship Id="rId1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image" Target="../media/image19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2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3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4646930" y="2682240"/>
            <a:ext cx="3382645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000"/>
              <a:t>专家操作手册</a:t>
            </a:r>
            <a:endParaRPr lang="zh-CN" altLang="en-US" sz="400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68275" y="500380"/>
            <a:ext cx="10017125" cy="4887595"/>
          </a:xfrm>
          <a:prstGeom prst="rect">
            <a:avLst/>
          </a:prstGeom>
        </p:spPr>
      </p:pic>
      <p:sp>
        <p:nvSpPr>
          <p:cNvPr id="7" name="矩形 6"/>
          <p:cNvSpPr/>
          <p:nvPr/>
        </p:nvSpPr>
        <p:spPr>
          <a:xfrm>
            <a:off x="0" y="-15679"/>
            <a:ext cx="12192000" cy="27256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r>
              <a:rPr lang="zh-CN" altLang="en-US" sz="1600" b="1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专家登录</a:t>
            </a:r>
            <a:endParaRPr lang="zh-CN" altLang="en-US" sz="1600" b="1" dirty="0">
              <a:solidFill>
                <a:schemeClr val="bg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508000" y="5739130"/>
            <a:ext cx="2660015" cy="24511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en-US" altLang="zh-CN" sz="1000">
                <a:solidFill>
                  <a:srgbClr val="FF0000"/>
                </a:solidFill>
              </a:rPr>
              <a:t>1</a:t>
            </a:r>
            <a:r>
              <a:rPr lang="zh-CN" altLang="en-US" sz="1000">
                <a:solidFill>
                  <a:srgbClr val="FF0000"/>
                </a:solidFill>
              </a:rPr>
              <a:t>、专家输入手机号、密码、验证码进行登录</a:t>
            </a:r>
            <a:endParaRPr lang="zh-CN" altLang="en-US" sz="100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2550" y="429260"/>
            <a:ext cx="9968230" cy="4864100"/>
          </a:xfrm>
          <a:prstGeom prst="rect">
            <a:avLst/>
          </a:prstGeom>
        </p:spPr>
      </p:pic>
      <p:sp>
        <p:nvSpPr>
          <p:cNvPr id="7" name="矩形 6"/>
          <p:cNvSpPr/>
          <p:nvPr/>
        </p:nvSpPr>
        <p:spPr>
          <a:xfrm>
            <a:off x="0" y="-15679"/>
            <a:ext cx="12192000" cy="27256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r>
              <a:rPr lang="zh-CN" altLang="en-US" sz="1600" b="1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专家成功登录</a:t>
            </a:r>
            <a:endParaRPr lang="zh-CN" altLang="en-US" sz="1600" b="1" dirty="0">
              <a:solidFill>
                <a:schemeClr val="bg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304800" y="5505450"/>
            <a:ext cx="2406015" cy="24511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en-US" altLang="zh-CN" sz="1000">
                <a:solidFill>
                  <a:srgbClr val="FF0000"/>
                </a:solidFill>
              </a:rPr>
              <a:t>1</a:t>
            </a:r>
            <a:r>
              <a:rPr lang="zh-CN" altLang="en-US" sz="1000">
                <a:solidFill>
                  <a:srgbClr val="FF0000"/>
                </a:solidFill>
              </a:rPr>
              <a:t>、专家可通过待办任务进入评标大厅。</a:t>
            </a:r>
            <a:endParaRPr lang="zh-CN" altLang="en-US" sz="100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1280" y="684530"/>
            <a:ext cx="5313680" cy="2567305"/>
          </a:xfrm>
          <a:prstGeom prst="rect">
            <a:avLst/>
          </a:prstGeom>
        </p:spPr>
      </p:pic>
      <p:sp>
        <p:nvSpPr>
          <p:cNvPr id="7" name="矩形 6"/>
          <p:cNvSpPr/>
          <p:nvPr/>
        </p:nvSpPr>
        <p:spPr>
          <a:xfrm>
            <a:off x="0" y="-15679"/>
            <a:ext cx="12192000" cy="27256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r>
              <a:rPr lang="zh-CN" altLang="en-US" sz="1600" b="1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专家进入开标大厅</a:t>
            </a:r>
            <a:endParaRPr lang="en-US" altLang="zh-CN" sz="1600" b="1" dirty="0">
              <a:solidFill>
                <a:schemeClr val="bg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" name="右箭头 3"/>
          <p:cNvSpPr/>
          <p:nvPr/>
        </p:nvSpPr>
        <p:spPr>
          <a:xfrm>
            <a:off x="5689600" y="821690"/>
            <a:ext cx="623570" cy="20129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76060" y="760730"/>
            <a:ext cx="5445760" cy="2644140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406400" y="3463290"/>
            <a:ext cx="4671695" cy="24511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en-US" altLang="zh-CN" sz="1000">
                <a:solidFill>
                  <a:srgbClr val="FF0000"/>
                </a:solidFill>
              </a:rPr>
              <a:t>1</a:t>
            </a:r>
            <a:r>
              <a:rPr lang="zh-CN" altLang="en-US" sz="1000">
                <a:solidFill>
                  <a:srgbClr val="FF0000"/>
                </a:solidFill>
              </a:rPr>
              <a:t>、专家进入评标大厅需阅览评标须知，勾选我已阅读评标须知，点击</a:t>
            </a:r>
            <a:r>
              <a:rPr lang="en-US" altLang="zh-CN" sz="1000">
                <a:solidFill>
                  <a:srgbClr val="FF0000"/>
                </a:solidFill>
              </a:rPr>
              <a:t>“</a:t>
            </a:r>
            <a:r>
              <a:rPr lang="zh-CN" altLang="en-US" sz="1000">
                <a:solidFill>
                  <a:srgbClr val="FF0000"/>
                </a:solidFill>
              </a:rPr>
              <a:t>下一步</a:t>
            </a:r>
            <a:r>
              <a:rPr lang="en-US" altLang="zh-CN" sz="1000">
                <a:solidFill>
                  <a:srgbClr val="FF0000"/>
                </a:solidFill>
              </a:rPr>
              <a:t>”</a:t>
            </a:r>
            <a:r>
              <a:rPr lang="zh-CN" altLang="en-US" sz="1000">
                <a:solidFill>
                  <a:srgbClr val="FF0000"/>
                </a:solidFill>
              </a:rPr>
              <a:t>。</a:t>
            </a:r>
            <a:endParaRPr lang="zh-CN" altLang="en-US" sz="1000">
              <a:solidFill>
                <a:srgbClr val="FF0000"/>
              </a:solidFill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6746240" y="3483610"/>
            <a:ext cx="527494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1000">
                <a:solidFill>
                  <a:srgbClr val="FF0000"/>
                </a:solidFill>
              </a:rPr>
              <a:t>3</a:t>
            </a:r>
            <a:r>
              <a:rPr lang="zh-CN" altLang="en-US" sz="1000">
                <a:solidFill>
                  <a:srgbClr val="FF0000"/>
                </a:solidFill>
              </a:rPr>
              <a:t>、专家点击</a:t>
            </a:r>
            <a:r>
              <a:rPr lang="en-US" altLang="zh-CN" sz="1000">
                <a:solidFill>
                  <a:srgbClr val="FF0000"/>
                </a:solidFill>
              </a:rPr>
              <a:t>“</a:t>
            </a:r>
            <a:r>
              <a:rPr lang="zh-CN" altLang="en-US" sz="1000">
                <a:solidFill>
                  <a:srgbClr val="FF0000"/>
                </a:solidFill>
              </a:rPr>
              <a:t>下一步</a:t>
            </a:r>
            <a:r>
              <a:rPr lang="en-US" altLang="zh-CN" sz="1000">
                <a:solidFill>
                  <a:srgbClr val="FF0000"/>
                </a:solidFill>
              </a:rPr>
              <a:t>”</a:t>
            </a:r>
            <a:r>
              <a:rPr lang="zh-CN" altLang="en-US" sz="1000">
                <a:solidFill>
                  <a:srgbClr val="FF0000"/>
                </a:solidFill>
              </a:rPr>
              <a:t>后弹窗显示</a:t>
            </a:r>
            <a:r>
              <a:rPr lang="en-US" altLang="zh-CN" sz="1000">
                <a:solidFill>
                  <a:srgbClr val="FF0000"/>
                </a:solidFill>
              </a:rPr>
              <a:t>“</a:t>
            </a:r>
            <a:r>
              <a:rPr lang="zh-CN" altLang="en-US" sz="1000">
                <a:solidFill>
                  <a:srgbClr val="FF0000"/>
                </a:solidFill>
              </a:rPr>
              <a:t>评标保密协议</a:t>
            </a:r>
            <a:r>
              <a:rPr lang="en-US" altLang="zh-CN" sz="1000">
                <a:solidFill>
                  <a:srgbClr val="FF0000"/>
                </a:solidFill>
              </a:rPr>
              <a:t>”</a:t>
            </a:r>
            <a:r>
              <a:rPr lang="zh-CN" altLang="en-US" sz="1000">
                <a:solidFill>
                  <a:srgbClr val="FF0000"/>
                </a:solidFill>
              </a:rPr>
              <a:t>，勾选在</a:t>
            </a:r>
            <a:r>
              <a:rPr lang="en-US" altLang="zh-CN" sz="1000">
                <a:solidFill>
                  <a:srgbClr val="FF0000"/>
                </a:solidFill>
              </a:rPr>
              <a:t>“</a:t>
            </a:r>
            <a:r>
              <a:rPr lang="zh-CN" altLang="en-US" sz="1000">
                <a:solidFill>
                  <a:srgbClr val="FF0000"/>
                </a:solidFill>
              </a:rPr>
              <a:t>我已阅读评标保密协议</a:t>
            </a:r>
            <a:r>
              <a:rPr lang="en-US" altLang="zh-CN" sz="1000">
                <a:solidFill>
                  <a:srgbClr val="FF0000"/>
                </a:solidFill>
              </a:rPr>
              <a:t>”</a:t>
            </a:r>
            <a:r>
              <a:rPr lang="zh-CN" altLang="en-US" sz="1000">
                <a:solidFill>
                  <a:srgbClr val="FF0000"/>
                </a:solidFill>
              </a:rPr>
              <a:t>后点击</a:t>
            </a:r>
            <a:r>
              <a:rPr lang="en-US" altLang="zh-CN" sz="1000">
                <a:solidFill>
                  <a:srgbClr val="FF0000"/>
                </a:solidFill>
              </a:rPr>
              <a:t>“</a:t>
            </a:r>
            <a:r>
              <a:rPr lang="zh-CN" altLang="en-US" sz="1000">
                <a:solidFill>
                  <a:srgbClr val="FF0000"/>
                </a:solidFill>
              </a:rPr>
              <a:t>确定</a:t>
            </a:r>
            <a:r>
              <a:rPr lang="en-US" altLang="zh-CN" sz="1000">
                <a:solidFill>
                  <a:srgbClr val="FF0000"/>
                </a:solidFill>
              </a:rPr>
              <a:t>”</a:t>
            </a:r>
            <a:r>
              <a:rPr lang="zh-CN" altLang="en-US" sz="1000">
                <a:solidFill>
                  <a:srgbClr val="FF0000"/>
                </a:solidFill>
              </a:rPr>
              <a:t>后提示</a:t>
            </a:r>
            <a:r>
              <a:rPr lang="en-US" altLang="zh-CN" sz="1000">
                <a:solidFill>
                  <a:srgbClr val="FF0000"/>
                </a:solidFill>
              </a:rPr>
              <a:t>“</a:t>
            </a:r>
            <a:r>
              <a:rPr lang="zh-CN" altLang="en-US" sz="1000">
                <a:solidFill>
                  <a:srgbClr val="FF0000"/>
                </a:solidFill>
              </a:rPr>
              <a:t>签到成功</a:t>
            </a:r>
            <a:r>
              <a:rPr lang="en-US" altLang="zh-CN" sz="1000">
                <a:solidFill>
                  <a:srgbClr val="FF0000"/>
                </a:solidFill>
              </a:rPr>
              <a:t>”</a:t>
            </a:r>
            <a:r>
              <a:rPr lang="zh-CN" altLang="en-US" sz="1000">
                <a:solidFill>
                  <a:srgbClr val="FF0000"/>
                </a:solidFill>
              </a:rPr>
              <a:t>。</a:t>
            </a:r>
            <a:endParaRPr lang="zh-CN" altLang="en-US" sz="1000">
              <a:solidFill>
                <a:srgbClr val="FF0000"/>
              </a:solidFill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406400" y="3808730"/>
            <a:ext cx="4671060" cy="24511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1000">
                <a:solidFill>
                  <a:srgbClr val="FF0000"/>
                </a:solidFill>
              </a:rPr>
              <a:t>2</a:t>
            </a:r>
            <a:r>
              <a:rPr lang="zh-CN" altLang="en-US" sz="1000">
                <a:solidFill>
                  <a:srgbClr val="FF0000"/>
                </a:solidFill>
              </a:rPr>
              <a:t>、专家点击</a:t>
            </a:r>
            <a:r>
              <a:rPr lang="en-US" altLang="zh-CN" sz="1000">
                <a:solidFill>
                  <a:srgbClr val="FF0000"/>
                </a:solidFill>
              </a:rPr>
              <a:t>“</a:t>
            </a:r>
            <a:r>
              <a:rPr lang="zh-CN" altLang="en-US" sz="1000">
                <a:solidFill>
                  <a:srgbClr val="FF0000"/>
                </a:solidFill>
              </a:rPr>
              <a:t>自我回避</a:t>
            </a:r>
            <a:r>
              <a:rPr lang="en-US" altLang="zh-CN" sz="1000">
                <a:solidFill>
                  <a:srgbClr val="FF0000"/>
                </a:solidFill>
              </a:rPr>
              <a:t>”</a:t>
            </a:r>
            <a:r>
              <a:rPr lang="zh-CN" altLang="en-US" sz="1000">
                <a:solidFill>
                  <a:srgbClr val="FF0000"/>
                </a:solidFill>
              </a:rPr>
              <a:t>按钮，回避评标。</a:t>
            </a:r>
            <a:endParaRPr lang="zh-CN" altLang="en-US" sz="1000">
              <a:solidFill>
                <a:srgbClr val="FF0000"/>
              </a:solidFill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6746240" y="3981450"/>
            <a:ext cx="5274945" cy="24511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1000">
                <a:solidFill>
                  <a:srgbClr val="FF0000"/>
                </a:solidFill>
              </a:rPr>
              <a:t>4</a:t>
            </a:r>
            <a:r>
              <a:rPr lang="zh-CN" altLang="en-US" sz="1000">
                <a:solidFill>
                  <a:srgbClr val="FF0000"/>
                </a:solidFill>
              </a:rPr>
              <a:t>、专家点击</a:t>
            </a:r>
            <a:r>
              <a:rPr lang="en-US" altLang="zh-CN" sz="1000">
                <a:solidFill>
                  <a:srgbClr val="FF0000"/>
                </a:solidFill>
              </a:rPr>
              <a:t>“</a:t>
            </a:r>
            <a:r>
              <a:rPr lang="zh-CN" altLang="en-US" sz="1000">
                <a:solidFill>
                  <a:srgbClr val="FF0000"/>
                </a:solidFill>
              </a:rPr>
              <a:t>上一步</a:t>
            </a:r>
            <a:r>
              <a:rPr lang="en-US" altLang="zh-CN" sz="1000">
                <a:solidFill>
                  <a:srgbClr val="FF0000"/>
                </a:solidFill>
              </a:rPr>
              <a:t>”</a:t>
            </a:r>
            <a:r>
              <a:rPr lang="zh-CN" altLang="en-US" sz="1000">
                <a:solidFill>
                  <a:srgbClr val="FF0000"/>
                </a:solidFill>
              </a:rPr>
              <a:t>返回评标须知弹窗。</a:t>
            </a:r>
            <a:endParaRPr lang="zh-CN" altLang="en-US" sz="100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" name="矩形 6"/>
          <p:cNvSpPr/>
          <p:nvPr/>
        </p:nvSpPr>
        <p:spPr>
          <a:xfrm>
            <a:off x="0" y="-15679"/>
            <a:ext cx="12192000" cy="27256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r>
              <a:rPr lang="zh-CN" altLang="en-US" sz="1600" b="1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专家保密协议确定完成后进入开标大厅</a:t>
            </a:r>
            <a:endParaRPr lang="zh-CN" altLang="en-US" sz="1600" b="1" dirty="0">
              <a:solidFill>
                <a:schemeClr val="bg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06070" y="516255"/>
            <a:ext cx="9039225" cy="4410710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375920" y="5170170"/>
            <a:ext cx="2766695" cy="24511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en-US" altLang="zh-CN" sz="1000">
                <a:solidFill>
                  <a:srgbClr val="FF0000"/>
                </a:solidFill>
              </a:rPr>
              <a:t>1</a:t>
            </a:r>
            <a:r>
              <a:rPr lang="zh-CN" altLang="en-US" sz="1000">
                <a:solidFill>
                  <a:srgbClr val="FF0000"/>
                </a:solidFill>
              </a:rPr>
              <a:t>、专家点击</a:t>
            </a:r>
            <a:r>
              <a:rPr lang="en-US" altLang="zh-CN" sz="1000">
                <a:solidFill>
                  <a:srgbClr val="FF0000"/>
                </a:solidFill>
              </a:rPr>
              <a:t>“</a:t>
            </a:r>
            <a:r>
              <a:rPr lang="zh-CN" altLang="en-US" sz="1000">
                <a:solidFill>
                  <a:srgbClr val="FF0000"/>
                </a:solidFill>
              </a:rPr>
              <a:t>评标</a:t>
            </a:r>
            <a:r>
              <a:rPr lang="en-US" altLang="zh-CN" sz="1000">
                <a:solidFill>
                  <a:srgbClr val="FF0000"/>
                </a:solidFill>
              </a:rPr>
              <a:t>”</a:t>
            </a:r>
            <a:r>
              <a:rPr lang="zh-CN" altLang="en-US" sz="1000">
                <a:solidFill>
                  <a:srgbClr val="FF0000"/>
                </a:solidFill>
              </a:rPr>
              <a:t>按钮，进入评标详情页面。</a:t>
            </a:r>
            <a:endParaRPr lang="zh-CN" altLang="en-US" sz="100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" name="矩形 6"/>
          <p:cNvSpPr/>
          <p:nvPr/>
        </p:nvSpPr>
        <p:spPr>
          <a:xfrm>
            <a:off x="0" y="-15679"/>
            <a:ext cx="12192000" cy="27256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r>
              <a:rPr lang="zh-CN" altLang="en-US" sz="1600" b="1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专家评标详情页面</a:t>
            </a:r>
            <a:endParaRPr lang="zh-CN" altLang="en-US" sz="1600" b="1" dirty="0">
              <a:solidFill>
                <a:schemeClr val="bg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2080" y="398780"/>
            <a:ext cx="6817995" cy="3327400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7274560" y="730250"/>
            <a:ext cx="1984375" cy="24511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en-US" altLang="zh-CN" sz="1000">
                <a:solidFill>
                  <a:srgbClr val="FF0000"/>
                </a:solidFill>
              </a:rPr>
              <a:t>1</a:t>
            </a:r>
            <a:r>
              <a:rPr lang="zh-CN" altLang="en-US" sz="1000">
                <a:solidFill>
                  <a:srgbClr val="FF0000"/>
                </a:solidFill>
              </a:rPr>
              <a:t>、专家可选择</a:t>
            </a:r>
            <a:r>
              <a:rPr lang="en-US" altLang="zh-CN" sz="1000">
                <a:solidFill>
                  <a:srgbClr val="FF0000"/>
                </a:solidFill>
              </a:rPr>
              <a:t>“</a:t>
            </a:r>
            <a:r>
              <a:rPr lang="zh-CN" altLang="en-US" sz="1000">
                <a:solidFill>
                  <a:srgbClr val="FF0000"/>
                </a:solidFill>
              </a:rPr>
              <a:t>符合</a:t>
            </a:r>
            <a:r>
              <a:rPr lang="en-US" altLang="zh-CN" sz="1000">
                <a:solidFill>
                  <a:srgbClr val="FF0000"/>
                </a:solidFill>
              </a:rPr>
              <a:t>”</a:t>
            </a:r>
            <a:r>
              <a:rPr lang="zh-CN" altLang="en-US" sz="1000">
                <a:solidFill>
                  <a:srgbClr val="FF0000"/>
                </a:solidFill>
              </a:rPr>
              <a:t>或</a:t>
            </a:r>
            <a:r>
              <a:rPr lang="en-US" altLang="zh-CN" sz="1000">
                <a:solidFill>
                  <a:srgbClr val="FF0000"/>
                </a:solidFill>
              </a:rPr>
              <a:t>“</a:t>
            </a:r>
            <a:r>
              <a:rPr lang="zh-CN" altLang="en-US" sz="1000">
                <a:solidFill>
                  <a:srgbClr val="FF0000"/>
                </a:solidFill>
              </a:rPr>
              <a:t>不符合</a:t>
            </a:r>
            <a:r>
              <a:rPr lang="en-US" altLang="zh-CN" sz="1000">
                <a:solidFill>
                  <a:srgbClr val="FF0000"/>
                </a:solidFill>
              </a:rPr>
              <a:t>”</a:t>
            </a:r>
            <a:endParaRPr lang="en-US" altLang="zh-CN" sz="1000">
              <a:solidFill>
                <a:srgbClr val="FF0000"/>
              </a:solidFill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0995" y="4095750"/>
            <a:ext cx="5553075" cy="2709545"/>
          </a:xfrm>
          <a:prstGeom prst="rect">
            <a:avLst/>
          </a:prstGeom>
        </p:spPr>
      </p:pic>
      <p:sp>
        <p:nvSpPr>
          <p:cNvPr id="5" name="下箭头 4"/>
          <p:cNvSpPr/>
          <p:nvPr/>
        </p:nvSpPr>
        <p:spPr>
          <a:xfrm>
            <a:off x="2897505" y="3573780"/>
            <a:ext cx="148590" cy="44767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44945" y="4203700"/>
            <a:ext cx="5331460" cy="2601595"/>
          </a:xfrm>
          <a:prstGeom prst="rect">
            <a:avLst/>
          </a:prstGeom>
        </p:spPr>
      </p:pic>
      <p:sp>
        <p:nvSpPr>
          <p:cNvPr id="9" name="下箭头 8"/>
          <p:cNvSpPr/>
          <p:nvPr/>
        </p:nvSpPr>
        <p:spPr>
          <a:xfrm rot="20040000">
            <a:off x="6997700" y="3629025"/>
            <a:ext cx="150495" cy="46672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3144520" y="3647440"/>
            <a:ext cx="3124835" cy="5530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1000">
                <a:solidFill>
                  <a:srgbClr val="FF0000"/>
                </a:solidFill>
              </a:rPr>
              <a:t>1</a:t>
            </a:r>
            <a:r>
              <a:rPr lang="zh-CN" altLang="en-US" sz="1000">
                <a:solidFill>
                  <a:srgbClr val="FF0000"/>
                </a:solidFill>
              </a:rPr>
              <a:t>、专家可点击</a:t>
            </a:r>
            <a:r>
              <a:rPr lang="en-US" altLang="zh-CN" sz="1000">
                <a:solidFill>
                  <a:srgbClr val="FF0000"/>
                </a:solidFill>
              </a:rPr>
              <a:t>“</a:t>
            </a:r>
            <a:r>
              <a:rPr lang="zh-CN" altLang="en-US" sz="1000">
                <a:solidFill>
                  <a:srgbClr val="FF0000"/>
                </a:solidFill>
              </a:rPr>
              <a:t>单屏</a:t>
            </a:r>
            <a:r>
              <a:rPr lang="en-US" altLang="zh-CN" sz="1000">
                <a:solidFill>
                  <a:srgbClr val="FF0000"/>
                </a:solidFill>
              </a:rPr>
              <a:t>”</a:t>
            </a:r>
            <a:r>
              <a:rPr lang="zh-CN" altLang="en-US" sz="1000">
                <a:solidFill>
                  <a:srgbClr val="FF0000"/>
                </a:solidFill>
              </a:rPr>
              <a:t>可查看一名供应商投标文件内容。并且可以点击</a:t>
            </a:r>
            <a:r>
              <a:rPr lang="en-US" altLang="zh-CN" sz="1000">
                <a:solidFill>
                  <a:srgbClr val="FF0000"/>
                </a:solidFill>
              </a:rPr>
              <a:t>“√”</a:t>
            </a:r>
            <a:r>
              <a:rPr lang="zh-CN" altLang="en-US" sz="1000">
                <a:solidFill>
                  <a:srgbClr val="FF0000"/>
                </a:solidFill>
              </a:rPr>
              <a:t>或</a:t>
            </a:r>
            <a:r>
              <a:rPr lang="en-US" altLang="zh-CN" sz="1000">
                <a:solidFill>
                  <a:srgbClr val="FF0000"/>
                </a:solidFill>
              </a:rPr>
              <a:t>“</a:t>
            </a:r>
            <a:r>
              <a:rPr lang="zh-CN" altLang="en-US" sz="1000">
                <a:solidFill>
                  <a:srgbClr val="FF0000"/>
                </a:solidFill>
              </a:rPr>
              <a:t>×</a:t>
            </a:r>
            <a:r>
              <a:rPr lang="en-US" altLang="zh-CN" sz="1000">
                <a:solidFill>
                  <a:srgbClr val="FF0000"/>
                </a:solidFill>
              </a:rPr>
              <a:t>”</a:t>
            </a:r>
            <a:r>
              <a:rPr lang="zh-CN" altLang="en-US" sz="1000">
                <a:solidFill>
                  <a:srgbClr val="FF0000"/>
                </a:solidFill>
              </a:rPr>
              <a:t>进行</a:t>
            </a:r>
            <a:r>
              <a:rPr lang="en-US" altLang="zh-CN" sz="1000">
                <a:solidFill>
                  <a:srgbClr val="FF0000"/>
                </a:solidFill>
              </a:rPr>
              <a:t>“</a:t>
            </a:r>
            <a:r>
              <a:rPr lang="zh-CN" altLang="en-US" sz="1000">
                <a:solidFill>
                  <a:srgbClr val="FF0000"/>
                </a:solidFill>
              </a:rPr>
              <a:t>符合</a:t>
            </a:r>
            <a:r>
              <a:rPr lang="en-US" altLang="zh-CN" sz="1000">
                <a:solidFill>
                  <a:srgbClr val="FF0000"/>
                </a:solidFill>
              </a:rPr>
              <a:t>”</a:t>
            </a:r>
            <a:r>
              <a:rPr lang="zh-CN" altLang="en-US" sz="1000">
                <a:solidFill>
                  <a:srgbClr val="FF0000"/>
                </a:solidFill>
              </a:rPr>
              <a:t>或</a:t>
            </a:r>
            <a:r>
              <a:rPr lang="en-US" altLang="zh-CN" sz="1000">
                <a:solidFill>
                  <a:srgbClr val="FF0000"/>
                </a:solidFill>
              </a:rPr>
              <a:t>“</a:t>
            </a:r>
            <a:r>
              <a:rPr lang="zh-CN" altLang="en-US" sz="1000">
                <a:solidFill>
                  <a:srgbClr val="FF0000"/>
                </a:solidFill>
              </a:rPr>
              <a:t>不符合</a:t>
            </a:r>
            <a:r>
              <a:rPr lang="en-US" altLang="zh-CN" sz="1000">
                <a:solidFill>
                  <a:srgbClr val="FF0000"/>
                </a:solidFill>
              </a:rPr>
              <a:t>”</a:t>
            </a:r>
            <a:r>
              <a:rPr lang="zh-CN" altLang="en-US" sz="1000">
                <a:solidFill>
                  <a:srgbClr val="FF0000"/>
                </a:solidFill>
              </a:rPr>
              <a:t>操作。</a:t>
            </a:r>
            <a:endParaRPr lang="zh-CN" altLang="en-US" sz="1000">
              <a:solidFill>
                <a:srgbClr val="FF0000"/>
              </a:solidFill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7392035" y="3476625"/>
            <a:ext cx="3975100" cy="5530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1000">
                <a:solidFill>
                  <a:srgbClr val="FF0000"/>
                </a:solidFill>
              </a:rPr>
              <a:t>2</a:t>
            </a:r>
            <a:r>
              <a:rPr lang="zh-CN" altLang="en-US" sz="1000">
                <a:solidFill>
                  <a:srgbClr val="FF0000"/>
                </a:solidFill>
              </a:rPr>
              <a:t>、专家可点击</a:t>
            </a:r>
            <a:r>
              <a:rPr lang="en-US" altLang="zh-CN" sz="1000">
                <a:solidFill>
                  <a:srgbClr val="FF0000"/>
                </a:solidFill>
              </a:rPr>
              <a:t>“</a:t>
            </a:r>
            <a:r>
              <a:rPr lang="zh-CN" altLang="en-US" sz="1000">
                <a:solidFill>
                  <a:srgbClr val="FF0000"/>
                </a:solidFill>
              </a:rPr>
              <a:t>双屏</a:t>
            </a:r>
            <a:r>
              <a:rPr lang="en-US" altLang="zh-CN" sz="1000">
                <a:solidFill>
                  <a:srgbClr val="FF0000"/>
                </a:solidFill>
              </a:rPr>
              <a:t>”</a:t>
            </a:r>
            <a:r>
              <a:rPr lang="zh-CN" altLang="en-US" sz="1000">
                <a:solidFill>
                  <a:srgbClr val="FF0000"/>
                </a:solidFill>
              </a:rPr>
              <a:t>可查同时查看两名供应商投标文件内容，</a:t>
            </a:r>
            <a:r>
              <a:rPr lang="zh-CN" altLang="en-US" sz="1000">
                <a:solidFill>
                  <a:srgbClr val="FF0000"/>
                </a:solidFill>
                <a:sym typeface="+mn-ea"/>
              </a:rPr>
              <a:t>并且可以点击</a:t>
            </a:r>
            <a:r>
              <a:rPr lang="en-US" altLang="zh-CN" sz="1000">
                <a:solidFill>
                  <a:srgbClr val="FF0000"/>
                </a:solidFill>
                <a:sym typeface="+mn-ea"/>
              </a:rPr>
              <a:t>“√”</a:t>
            </a:r>
            <a:r>
              <a:rPr lang="zh-CN" altLang="en-US" sz="1000">
                <a:solidFill>
                  <a:srgbClr val="FF0000"/>
                </a:solidFill>
                <a:sym typeface="+mn-ea"/>
              </a:rPr>
              <a:t>或</a:t>
            </a:r>
            <a:r>
              <a:rPr lang="en-US" altLang="zh-CN" sz="1000">
                <a:solidFill>
                  <a:srgbClr val="FF0000"/>
                </a:solidFill>
                <a:sym typeface="+mn-ea"/>
              </a:rPr>
              <a:t>“</a:t>
            </a:r>
            <a:r>
              <a:rPr lang="zh-CN" altLang="en-US" sz="1000">
                <a:solidFill>
                  <a:srgbClr val="FF0000"/>
                </a:solidFill>
                <a:sym typeface="+mn-ea"/>
              </a:rPr>
              <a:t>×</a:t>
            </a:r>
            <a:r>
              <a:rPr lang="en-US" altLang="zh-CN" sz="1000">
                <a:solidFill>
                  <a:srgbClr val="FF0000"/>
                </a:solidFill>
                <a:sym typeface="+mn-ea"/>
              </a:rPr>
              <a:t>”</a:t>
            </a:r>
            <a:r>
              <a:rPr lang="zh-CN" altLang="en-US" sz="1000">
                <a:solidFill>
                  <a:srgbClr val="FF0000"/>
                </a:solidFill>
                <a:sym typeface="+mn-ea"/>
              </a:rPr>
              <a:t>进行</a:t>
            </a:r>
            <a:r>
              <a:rPr lang="en-US" altLang="zh-CN" sz="1000">
                <a:solidFill>
                  <a:srgbClr val="FF0000"/>
                </a:solidFill>
                <a:sym typeface="+mn-ea"/>
              </a:rPr>
              <a:t>“</a:t>
            </a:r>
            <a:r>
              <a:rPr lang="zh-CN" altLang="en-US" sz="1000">
                <a:solidFill>
                  <a:srgbClr val="FF0000"/>
                </a:solidFill>
                <a:sym typeface="+mn-ea"/>
              </a:rPr>
              <a:t>符合</a:t>
            </a:r>
            <a:r>
              <a:rPr lang="en-US" altLang="zh-CN" sz="1000">
                <a:solidFill>
                  <a:srgbClr val="FF0000"/>
                </a:solidFill>
                <a:sym typeface="+mn-ea"/>
              </a:rPr>
              <a:t>”</a:t>
            </a:r>
            <a:r>
              <a:rPr lang="zh-CN" altLang="en-US" sz="1000">
                <a:solidFill>
                  <a:srgbClr val="FF0000"/>
                </a:solidFill>
                <a:sym typeface="+mn-ea"/>
              </a:rPr>
              <a:t>或</a:t>
            </a:r>
            <a:r>
              <a:rPr lang="en-US" altLang="zh-CN" sz="1000">
                <a:solidFill>
                  <a:srgbClr val="FF0000"/>
                </a:solidFill>
                <a:sym typeface="+mn-ea"/>
              </a:rPr>
              <a:t>“</a:t>
            </a:r>
            <a:r>
              <a:rPr lang="zh-CN" altLang="en-US" sz="1000">
                <a:solidFill>
                  <a:srgbClr val="FF0000"/>
                </a:solidFill>
                <a:sym typeface="+mn-ea"/>
              </a:rPr>
              <a:t>不符合</a:t>
            </a:r>
            <a:r>
              <a:rPr lang="en-US" altLang="zh-CN" sz="1000">
                <a:solidFill>
                  <a:srgbClr val="FF0000"/>
                </a:solidFill>
                <a:sym typeface="+mn-ea"/>
              </a:rPr>
              <a:t>”</a:t>
            </a:r>
            <a:r>
              <a:rPr lang="zh-CN" altLang="en-US" sz="1000">
                <a:solidFill>
                  <a:srgbClr val="FF0000"/>
                </a:solidFill>
                <a:sym typeface="+mn-ea"/>
              </a:rPr>
              <a:t>操作。</a:t>
            </a:r>
            <a:endParaRPr lang="zh-CN" altLang="en-US" sz="1000">
              <a:solidFill>
                <a:srgbClr val="FF0000"/>
              </a:solidFill>
            </a:endParaRPr>
          </a:p>
          <a:p>
            <a:endParaRPr lang="zh-CN" altLang="en-US" sz="100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9215" y="337185"/>
            <a:ext cx="10848340" cy="5292725"/>
          </a:xfrm>
          <a:prstGeom prst="rect">
            <a:avLst/>
          </a:prstGeom>
        </p:spPr>
      </p:pic>
      <p:sp>
        <p:nvSpPr>
          <p:cNvPr id="7" name="矩形 6"/>
          <p:cNvSpPr/>
          <p:nvPr/>
        </p:nvSpPr>
        <p:spPr>
          <a:xfrm>
            <a:off x="0" y="-15679"/>
            <a:ext cx="12192000" cy="27256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r>
              <a:rPr lang="zh-CN" altLang="en-US" sz="1600" b="1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专家点击</a:t>
            </a:r>
            <a:r>
              <a:rPr lang="en-US" altLang="zh-CN" sz="1600" b="1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“</a:t>
            </a:r>
            <a:r>
              <a:rPr lang="zh-CN" altLang="en-US" sz="1600" b="1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招标</a:t>
            </a:r>
            <a:r>
              <a:rPr lang="en-US" altLang="zh-CN" sz="1600" b="1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”</a:t>
            </a:r>
            <a:endParaRPr lang="en-US" altLang="zh-CN" sz="1600" b="1" dirty="0">
              <a:solidFill>
                <a:schemeClr val="bg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391160" y="5998210"/>
            <a:ext cx="3950335" cy="24511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1000">
                <a:solidFill>
                  <a:srgbClr val="FF0000"/>
                </a:solidFill>
              </a:rPr>
              <a:t>1</a:t>
            </a:r>
            <a:r>
              <a:rPr lang="zh-CN" altLang="en-US" sz="1000">
                <a:solidFill>
                  <a:srgbClr val="FF0000"/>
                </a:solidFill>
              </a:rPr>
              <a:t>、点击</a:t>
            </a:r>
            <a:r>
              <a:rPr lang="en-US" altLang="zh-CN" sz="1000">
                <a:solidFill>
                  <a:srgbClr val="FF0000"/>
                </a:solidFill>
              </a:rPr>
              <a:t>“</a:t>
            </a:r>
            <a:r>
              <a:rPr lang="zh-CN" altLang="en-US" sz="1000">
                <a:solidFill>
                  <a:srgbClr val="FF0000"/>
                </a:solidFill>
              </a:rPr>
              <a:t>招标</a:t>
            </a:r>
            <a:r>
              <a:rPr lang="en-US" altLang="zh-CN" sz="1000">
                <a:solidFill>
                  <a:srgbClr val="FF0000"/>
                </a:solidFill>
              </a:rPr>
              <a:t>”</a:t>
            </a:r>
            <a:r>
              <a:rPr lang="zh-CN" altLang="en-US" sz="1000">
                <a:solidFill>
                  <a:srgbClr val="FF0000"/>
                </a:solidFill>
              </a:rPr>
              <a:t>可同时查看</a:t>
            </a:r>
            <a:r>
              <a:rPr lang="en-US" altLang="zh-CN" sz="1000">
                <a:solidFill>
                  <a:srgbClr val="FF0000"/>
                </a:solidFill>
              </a:rPr>
              <a:t>1</a:t>
            </a:r>
            <a:r>
              <a:rPr lang="zh-CN" altLang="en-US" sz="1000">
                <a:solidFill>
                  <a:srgbClr val="FF0000"/>
                </a:solidFill>
              </a:rPr>
              <a:t>名供应商的投标文件和招标文件。</a:t>
            </a:r>
            <a:endParaRPr lang="zh-CN" altLang="en-US" sz="1000">
              <a:solidFill>
                <a:srgbClr val="FF0000"/>
              </a:solidFill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391795" y="6419850"/>
            <a:ext cx="3467100" cy="24511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1000">
                <a:solidFill>
                  <a:srgbClr val="FF0000"/>
                </a:solidFill>
              </a:rPr>
              <a:t>2</a:t>
            </a:r>
            <a:r>
              <a:rPr lang="zh-CN" altLang="en-US" sz="1000">
                <a:solidFill>
                  <a:srgbClr val="FF0000"/>
                </a:solidFill>
              </a:rPr>
              <a:t>、专家完成评审后点击</a:t>
            </a:r>
            <a:r>
              <a:rPr lang="en-US" altLang="zh-CN" sz="1000">
                <a:solidFill>
                  <a:srgbClr val="FF0000"/>
                </a:solidFill>
              </a:rPr>
              <a:t>“</a:t>
            </a:r>
            <a:r>
              <a:rPr lang="zh-CN" altLang="en-US" sz="1000">
                <a:solidFill>
                  <a:srgbClr val="FF0000"/>
                </a:solidFill>
              </a:rPr>
              <a:t>提交结果</a:t>
            </a:r>
            <a:r>
              <a:rPr lang="en-US" altLang="zh-CN" sz="1000">
                <a:solidFill>
                  <a:srgbClr val="FF0000"/>
                </a:solidFill>
              </a:rPr>
              <a:t>”</a:t>
            </a:r>
            <a:r>
              <a:rPr lang="zh-CN" altLang="en-US" sz="1000">
                <a:solidFill>
                  <a:srgbClr val="FF0000"/>
                </a:solidFill>
              </a:rPr>
              <a:t>。</a:t>
            </a:r>
            <a:endParaRPr lang="zh-CN" altLang="en-US" sz="100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3350" y="480060"/>
            <a:ext cx="5098415" cy="2487930"/>
          </a:xfrm>
          <a:prstGeom prst="rect">
            <a:avLst/>
          </a:prstGeom>
        </p:spPr>
      </p:pic>
      <p:sp>
        <p:nvSpPr>
          <p:cNvPr id="7" name="矩形 6"/>
          <p:cNvSpPr/>
          <p:nvPr/>
        </p:nvSpPr>
        <p:spPr>
          <a:xfrm>
            <a:off x="0" y="-15679"/>
            <a:ext cx="12192000" cy="27256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r>
              <a:rPr lang="zh-CN" altLang="en-US" sz="1600" b="1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所有专家完成评审项</a:t>
            </a:r>
            <a:endParaRPr lang="zh-CN" altLang="en-US" sz="1600" b="1" dirty="0">
              <a:solidFill>
                <a:schemeClr val="bg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" name="右箭头 2"/>
          <p:cNvSpPr/>
          <p:nvPr/>
        </p:nvSpPr>
        <p:spPr>
          <a:xfrm>
            <a:off x="5750560" y="709930"/>
            <a:ext cx="522605" cy="16065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61860" y="552450"/>
            <a:ext cx="4607560" cy="1766570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5455920" y="1024890"/>
            <a:ext cx="1806575" cy="5530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1000">
                <a:solidFill>
                  <a:srgbClr val="FF0000"/>
                </a:solidFill>
              </a:rPr>
              <a:t>1</a:t>
            </a:r>
            <a:r>
              <a:rPr lang="zh-CN" altLang="en-US" sz="1000">
                <a:solidFill>
                  <a:srgbClr val="FF0000"/>
                </a:solidFill>
              </a:rPr>
              <a:t>、点击</a:t>
            </a:r>
            <a:r>
              <a:rPr lang="en-US" altLang="zh-CN" sz="1000">
                <a:solidFill>
                  <a:srgbClr val="FF0000"/>
                </a:solidFill>
              </a:rPr>
              <a:t>“</a:t>
            </a:r>
            <a:r>
              <a:rPr lang="zh-CN" altLang="en-US" sz="1000">
                <a:solidFill>
                  <a:srgbClr val="FF0000"/>
                </a:solidFill>
              </a:rPr>
              <a:t>评审撤回</a:t>
            </a:r>
            <a:r>
              <a:rPr lang="en-US" altLang="zh-CN" sz="1000">
                <a:solidFill>
                  <a:srgbClr val="FF0000"/>
                </a:solidFill>
              </a:rPr>
              <a:t>”</a:t>
            </a:r>
            <a:r>
              <a:rPr lang="zh-CN" altLang="en-US" sz="1000">
                <a:solidFill>
                  <a:srgbClr val="FF0000"/>
                </a:solidFill>
              </a:rPr>
              <a:t>按钮，显示</a:t>
            </a:r>
            <a:r>
              <a:rPr lang="en-US" altLang="zh-CN" sz="1000">
                <a:solidFill>
                  <a:srgbClr val="FF0000"/>
                </a:solidFill>
              </a:rPr>
              <a:t>“</a:t>
            </a:r>
            <a:r>
              <a:rPr lang="zh-CN" altLang="en-US" sz="1000">
                <a:solidFill>
                  <a:srgbClr val="FF0000"/>
                </a:solidFill>
              </a:rPr>
              <a:t>撤回</a:t>
            </a:r>
            <a:r>
              <a:rPr lang="en-US" altLang="zh-CN" sz="1000">
                <a:solidFill>
                  <a:srgbClr val="FF0000"/>
                </a:solidFill>
              </a:rPr>
              <a:t>”</a:t>
            </a:r>
            <a:r>
              <a:rPr lang="zh-CN" altLang="en-US" sz="1000">
                <a:solidFill>
                  <a:srgbClr val="FF0000"/>
                </a:solidFill>
              </a:rPr>
              <a:t>弹窗，输入完成必填信息后点击撤回。</a:t>
            </a:r>
            <a:endParaRPr lang="zh-CN" altLang="en-US" sz="1000">
              <a:solidFill>
                <a:srgbClr val="FF0000"/>
              </a:solidFill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5455920" y="1766570"/>
            <a:ext cx="1805940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1000">
                <a:solidFill>
                  <a:srgbClr val="FF0000"/>
                </a:solidFill>
              </a:rPr>
              <a:t>2</a:t>
            </a:r>
            <a:r>
              <a:rPr lang="zh-CN" altLang="en-US" sz="1000">
                <a:solidFill>
                  <a:srgbClr val="FF0000"/>
                </a:solidFill>
              </a:rPr>
              <a:t>、完成撤回操作后，专家及组长需要重新评审。</a:t>
            </a:r>
            <a:endParaRPr lang="zh-CN" altLang="en-US" sz="1000">
              <a:solidFill>
                <a:srgbClr val="FF0000"/>
              </a:solidFill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5456555" y="2447290"/>
            <a:ext cx="180530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1000">
                <a:solidFill>
                  <a:srgbClr val="FF0000"/>
                </a:solidFill>
              </a:rPr>
              <a:t>3</a:t>
            </a:r>
            <a:r>
              <a:rPr lang="zh-CN" altLang="en-US" sz="1000">
                <a:solidFill>
                  <a:srgbClr val="FF0000"/>
                </a:solidFill>
              </a:rPr>
              <a:t>、点击</a:t>
            </a:r>
            <a:r>
              <a:rPr lang="en-US" altLang="zh-CN" sz="1000">
                <a:solidFill>
                  <a:srgbClr val="FF0000"/>
                </a:solidFill>
              </a:rPr>
              <a:t>“</a:t>
            </a:r>
            <a:r>
              <a:rPr lang="zh-CN" altLang="en-US" sz="1000">
                <a:solidFill>
                  <a:srgbClr val="FF0000"/>
                </a:solidFill>
              </a:rPr>
              <a:t>提交汇总结果</a:t>
            </a:r>
            <a:r>
              <a:rPr lang="en-US" altLang="zh-CN" sz="1000">
                <a:solidFill>
                  <a:srgbClr val="FF0000"/>
                </a:solidFill>
              </a:rPr>
              <a:t>”</a:t>
            </a:r>
            <a:r>
              <a:rPr lang="zh-CN" altLang="en-US" sz="1000">
                <a:solidFill>
                  <a:srgbClr val="FF0000"/>
                </a:solidFill>
              </a:rPr>
              <a:t>对评审项进行汇总。</a:t>
            </a:r>
            <a:endParaRPr lang="zh-CN" altLang="en-US" sz="100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59080" y="373380"/>
            <a:ext cx="7641590" cy="3728720"/>
          </a:xfrm>
          <a:prstGeom prst="rect">
            <a:avLst/>
          </a:prstGeom>
        </p:spPr>
      </p:pic>
      <p:sp>
        <p:nvSpPr>
          <p:cNvPr id="7" name="矩形 6"/>
          <p:cNvSpPr/>
          <p:nvPr/>
        </p:nvSpPr>
        <p:spPr>
          <a:xfrm>
            <a:off x="0" y="-15679"/>
            <a:ext cx="12192000" cy="27256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r>
              <a:rPr lang="zh-CN" altLang="en-US" sz="1600" b="1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专家完成</a:t>
            </a:r>
            <a:r>
              <a:rPr lang="en-US" altLang="zh-CN" sz="1600" b="1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“</a:t>
            </a:r>
            <a:r>
              <a:rPr lang="zh-CN" altLang="en-US" sz="1600" b="1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提交汇总</a:t>
            </a:r>
            <a:r>
              <a:rPr lang="en-US" altLang="zh-CN" sz="1600" b="1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”</a:t>
            </a:r>
            <a:r>
              <a:rPr lang="zh-CN" altLang="en-US" sz="1600" b="1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后可进行评分项节点操作</a:t>
            </a:r>
            <a:endParaRPr lang="zh-CN" altLang="en-US" sz="1600" b="1" dirty="0">
              <a:solidFill>
                <a:schemeClr val="bg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8275320" y="1047750"/>
            <a:ext cx="2787015" cy="24511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en-US" altLang="zh-CN" sz="1000">
                <a:solidFill>
                  <a:srgbClr val="FF0000"/>
                </a:solidFill>
              </a:rPr>
              <a:t>1</a:t>
            </a:r>
            <a:r>
              <a:rPr lang="zh-CN" altLang="en-US" sz="1000">
                <a:solidFill>
                  <a:srgbClr val="FF0000"/>
                </a:solidFill>
              </a:rPr>
              <a:t>、用户根据提示根据打分区间提示进行打分。</a:t>
            </a:r>
            <a:endParaRPr lang="zh-CN" altLang="en-US" sz="100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423545"/>
            <a:ext cx="8716010" cy="4252595"/>
          </a:xfrm>
          <a:prstGeom prst="rect">
            <a:avLst/>
          </a:prstGeom>
        </p:spPr>
      </p:pic>
      <p:sp>
        <p:nvSpPr>
          <p:cNvPr id="7" name="矩形 6"/>
          <p:cNvSpPr/>
          <p:nvPr/>
        </p:nvSpPr>
        <p:spPr>
          <a:xfrm>
            <a:off x="0" y="-15679"/>
            <a:ext cx="12192000" cy="27256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r>
              <a:rPr lang="zh-CN" altLang="en-US" sz="1600" b="1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评分项目</a:t>
            </a:r>
            <a:endParaRPr lang="zh-CN" altLang="en-US" sz="1600" b="1" dirty="0">
              <a:solidFill>
                <a:schemeClr val="bg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9062720" y="883285"/>
            <a:ext cx="2946400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1000">
                <a:solidFill>
                  <a:srgbClr val="FF0000"/>
                </a:solidFill>
              </a:rPr>
              <a:t>1</a:t>
            </a:r>
            <a:r>
              <a:rPr lang="zh-CN" altLang="en-US" sz="1000">
                <a:solidFill>
                  <a:srgbClr val="FF0000"/>
                </a:solidFill>
              </a:rPr>
              <a:t>、所有专家完成评价后由组长或项目经理进行汇总。</a:t>
            </a:r>
            <a:endParaRPr lang="zh-CN" altLang="en-US" sz="100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515620"/>
            <a:ext cx="8462010" cy="4128770"/>
          </a:xfrm>
          <a:prstGeom prst="rect">
            <a:avLst/>
          </a:prstGeom>
        </p:spPr>
      </p:pic>
      <p:sp>
        <p:nvSpPr>
          <p:cNvPr id="7" name="矩形 6"/>
          <p:cNvSpPr/>
          <p:nvPr/>
        </p:nvSpPr>
        <p:spPr>
          <a:xfrm>
            <a:off x="0" y="-15679"/>
            <a:ext cx="12192000" cy="27256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r>
              <a:rPr lang="zh-CN" altLang="en-US" sz="1600" b="1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价格打分</a:t>
            </a:r>
            <a:endParaRPr lang="zh-CN" altLang="en-US" sz="1600" b="1" dirty="0">
              <a:solidFill>
                <a:schemeClr val="bg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8693150" y="802640"/>
            <a:ext cx="3401695" cy="24511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en-US" altLang="zh-CN" sz="1000">
                <a:solidFill>
                  <a:srgbClr val="FF0000"/>
                </a:solidFill>
              </a:rPr>
              <a:t>1</a:t>
            </a:r>
            <a:r>
              <a:rPr lang="zh-CN" altLang="en-US" sz="1000">
                <a:solidFill>
                  <a:srgbClr val="FF0000"/>
                </a:solidFill>
              </a:rPr>
              <a:t>、用户点击</a:t>
            </a:r>
            <a:r>
              <a:rPr lang="en-US" altLang="zh-CN" sz="1000">
                <a:solidFill>
                  <a:srgbClr val="FF0000"/>
                </a:solidFill>
              </a:rPr>
              <a:t>“</a:t>
            </a:r>
            <a:r>
              <a:rPr lang="zh-CN" altLang="en-US" sz="1000">
                <a:solidFill>
                  <a:srgbClr val="FF0000"/>
                </a:solidFill>
              </a:rPr>
              <a:t>计算价格得分</a:t>
            </a:r>
            <a:r>
              <a:rPr lang="en-US" altLang="zh-CN" sz="1000">
                <a:solidFill>
                  <a:srgbClr val="FF0000"/>
                </a:solidFill>
              </a:rPr>
              <a:t>”</a:t>
            </a:r>
            <a:r>
              <a:rPr lang="zh-CN" altLang="en-US" sz="1000">
                <a:solidFill>
                  <a:srgbClr val="FF0000"/>
                </a:solidFill>
              </a:rPr>
              <a:t>系统根据计算公式自动计算。</a:t>
            </a:r>
            <a:endParaRPr lang="zh-CN" altLang="en-US" sz="1000">
              <a:solidFill>
                <a:srgbClr val="FF0000"/>
              </a:solidFill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8693785" y="1198880"/>
            <a:ext cx="3401060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1000">
                <a:solidFill>
                  <a:srgbClr val="FF0000"/>
                </a:solidFill>
              </a:rPr>
              <a:t>2</a:t>
            </a:r>
            <a:r>
              <a:rPr lang="zh-CN" altLang="en-US" sz="1000">
                <a:solidFill>
                  <a:srgbClr val="FF0000"/>
                </a:solidFill>
              </a:rPr>
              <a:t>、用户点击</a:t>
            </a:r>
            <a:r>
              <a:rPr lang="en-US" altLang="zh-CN" sz="1000">
                <a:solidFill>
                  <a:srgbClr val="FF0000"/>
                </a:solidFill>
              </a:rPr>
              <a:t>“</a:t>
            </a:r>
            <a:r>
              <a:rPr lang="zh-CN" altLang="en-US" sz="1000">
                <a:solidFill>
                  <a:srgbClr val="FF0000"/>
                </a:solidFill>
              </a:rPr>
              <a:t>切换至手动计算</a:t>
            </a:r>
            <a:r>
              <a:rPr lang="en-US" altLang="zh-CN" sz="1000">
                <a:solidFill>
                  <a:srgbClr val="FF0000"/>
                </a:solidFill>
              </a:rPr>
              <a:t>”</a:t>
            </a:r>
            <a:r>
              <a:rPr lang="zh-CN" altLang="en-US" sz="1000">
                <a:solidFill>
                  <a:srgbClr val="FF0000"/>
                </a:solidFill>
              </a:rPr>
              <a:t>由组长或项目经理手动录入价格分。</a:t>
            </a:r>
            <a:endParaRPr lang="zh-CN" altLang="en-US" sz="1000">
              <a:solidFill>
                <a:srgbClr val="FF0000"/>
              </a:solidFill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8693785" y="1736090"/>
            <a:ext cx="2744470" cy="24511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1000">
                <a:solidFill>
                  <a:srgbClr val="FF0000"/>
                </a:solidFill>
              </a:rPr>
              <a:t>3</a:t>
            </a:r>
            <a:r>
              <a:rPr lang="zh-CN" altLang="en-US" sz="1000">
                <a:solidFill>
                  <a:srgbClr val="FF0000"/>
                </a:solidFill>
              </a:rPr>
              <a:t>、用户完成价格分计算后点击</a:t>
            </a:r>
            <a:r>
              <a:rPr lang="en-US" altLang="zh-CN" sz="1000">
                <a:solidFill>
                  <a:srgbClr val="FF0000"/>
                </a:solidFill>
              </a:rPr>
              <a:t>“</a:t>
            </a:r>
            <a:r>
              <a:rPr lang="zh-CN" altLang="en-US" sz="1000">
                <a:solidFill>
                  <a:srgbClr val="FF0000"/>
                </a:solidFill>
              </a:rPr>
              <a:t>提交</a:t>
            </a:r>
            <a:r>
              <a:rPr lang="en-US" altLang="zh-CN" sz="1000">
                <a:solidFill>
                  <a:srgbClr val="FF0000"/>
                </a:solidFill>
              </a:rPr>
              <a:t>”</a:t>
            </a:r>
            <a:r>
              <a:rPr lang="zh-CN" altLang="en-US" sz="1000">
                <a:solidFill>
                  <a:srgbClr val="FF0000"/>
                </a:solidFill>
              </a:rPr>
              <a:t>按钮。</a:t>
            </a:r>
            <a:endParaRPr lang="zh-CN" altLang="en-US" sz="100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353695"/>
            <a:ext cx="7895590" cy="3852545"/>
          </a:xfrm>
          <a:prstGeom prst="rect">
            <a:avLst/>
          </a:prstGeom>
        </p:spPr>
      </p:pic>
      <p:sp>
        <p:nvSpPr>
          <p:cNvPr id="7" name="矩形 6"/>
          <p:cNvSpPr/>
          <p:nvPr/>
        </p:nvSpPr>
        <p:spPr>
          <a:xfrm>
            <a:off x="0" y="-15679"/>
            <a:ext cx="12192000" cy="27256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r>
              <a:rPr lang="zh-CN" altLang="en-US" sz="1600" b="1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专家提交价格分后，专家进行评标结果汇总</a:t>
            </a:r>
            <a:endParaRPr lang="zh-CN" altLang="en-US" sz="1600" b="1" dirty="0">
              <a:solidFill>
                <a:schemeClr val="bg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8016240" y="730250"/>
            <a:ext cx="3990975" cy="24511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1000">
                <a:solidFill>
                  <a:srgbClr val="FF0000"/>
                </a:solidFill>
              </a:rPr>
              <a:t>1</a:t>
            </a:r>
            <a:r>
              <a:rPr lang="zh-CN" altLang="en-US" sz="1000">
                <a:solidFill>
                  <a:srgbClr val="FF0000"/>
                </a:solidFill>
              </a:rPr>
              <a:t>、专家点击</a:t>
            </a:r>
            <a:r>
              <a:rPr lang="en-US" altLang="zh-CN" sz="1000">
                <a:solidFill>
                  <a:srgbClr val="FF0000"/>
                </a:solidFill>
              </a:rPr>
              <a:t>“</a:t>
            </a:r>
            <a:r>
              <a:rPr lang="zh-CN" altLang="en-US" sz="1000">
                <a:solidFill>
                  <a:srgbClr val="FF0000"/>
                </a:solidFill>
              </a:rPr>
              <a:t>确认汇总结果</a:t>
            </a:r>
            <a:r>
              <a:rPr lang="en-US" altLang="zh-CN" sz="1000">
                <a:solidFill>
                  <a:srgbClr val="FF0000"/>
                </a:solidFill>
              </a:rPr>
              <a:t>”</a:t>
            </a:r>
            <a:r>
              <a:rPr lang="zh-CN" altLang="en-US" sz="1000">
                <a:solidFill>
                  <a:srgbClr val="FF0000"/>
                </a:solidFill>
              </a:rPr>
              <a:t>按钮，完成汇总操作。</a:t>
            </a:r>
            <a:endParaRPr lang="zh-CN" altLang="en-US" sz="100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" name="矩形 6"/>
          <p:cNvSpPr/>
          <p:nvPr/>
        </p:nvSpPr>
        <p:spPr>
          <a:xfrm>
            <a:off x="0" y="-15679"/>
            <a:ext cx="12192000" cy="27256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r>
              <a:rPr lang="zh-CN" altLang="en-US" sz="1600" b="1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专家汇总完成后进入评标表格</a:t>
            </a:r>
            <a:r>
              <a:rPr lang="en-US" altLang="zh-CN" sz="1600" b="1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/</a:t>
            </a:r>
            <a:r>
              <a:rPr lang="zh-CN" altLang="en-US" sz="1600" b="1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报告</a:t>
            </a:r>
            <a:endParaRPr lang="zh-CN" altLang="en-US" sz="1600" b="1" dirty="0">
              <a:solidFill>
                <a:schemeClr val="bg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9113520" y="681990"/>
            <a:ext cx="3012440" cy="5530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1000">
                <a:solidFill>
                  <a:srgbClr val="FF0000"/>
                </a:solidFill>
              </a:rPr>
              <a:t>1</a:t>
            </a:r>
            <a:r>
              <a:rPr lang="zh-CN" altLang="en-US" sz="1000">
                <a:solidFill>
                  <a:srgbClr val="FF0000"/>
                </a:solidFill>
              </a:rPr>
              <a:t>、用户点击</a:t>
            </a:r>
            <a:r>
              <a:rPr lang="en-US" altLang="zh-CN" sz="1000">
                <a:solidFill>
                  <a:srgbClr val="FF0000"/>
                </a:solidFill>
              </a:rPr>
              <a:t>“</a:t>
            </a:r>
            <a:r>
              <a:rPr lang="zh-CN" altLang="en-US" sz="1000">
                <a:solidFill>
                  <a:srgbClr val="FF0000"/>
                </a:solidFill>
              </a:rPr>
              <a:t>评标报告</a:t>
            </a:r>
            <a:r>
              <a:rPr lang="en-US" altLang="zh-CN" sz="1000">
                <a:solidFill>
                  <a:srgbClr val="FF0000"/>
                </a:solidFill>
              </a:rPr>
              <a:t>”</a:t>
            </a:r>
            <a:r>
              <a:rPr lang="zh-CN" altLang="en-US" sz="1000">
                <a:solidFill>
                  <a:srgbClr val="FF0000"/>
                </a:solidFill>
              </a:rPr>
              <a:t>列表中的</a:t>
            </a:r>
            <a:r>
              <a:rPr lang="en-US" altLang="zh-CN" sz="1000">
                <a:solidFill>
                  <a:srgbClr val="FF0000"/>
                </a:solidFill>
              </a:rPr>
              <a:t>“</a:t>
            </a:r>
            <a:r>
              <a:rPr lang="zh-CN" altLang="en-US" sz="1000">
                <a:solidFill>
                  <a:srgbClr val="FF0000"/>
                </a:solidFill>
              </a:rPr>
              <a:t>生成文件</a:t>
            </a:r>
            <a:r>
              <a:rPr lang="en-US" altLang="zh-CN" sz="1000">
                <a:solidFill>
                  <a:srgbClr val="FF0000"/>
                </a:solidFill>
              </a:rPr>
              <a:t>”</a:t>
            </a:r>
            <a:r>
              <a:rPr lang="zh-CN" altLang="en-US" sz="1000">
                <a:solidFill>
                  <a:srgbClr val="FF0000"/>
                </a:solidFill>
              </a:rPr>
              <a:t>自动生成评标报告。</a:t>
            </a:r>
            <a:r>
              <a:rPr lang="en-US" altLang="zh-CN" sz="1000">
                <a:solidFill>
                  <a:srgbClr val="FF0000"/>
                </a:solidFill>
              </a:rPr>
              <a:t>(</a:t>
            </a:r>
            <a:r>
              <a:rPr lang="zh-CN" altLang="en-US" sz="1000">
                <a:solidFill>
                  <a:srgbClr val="FF0000"/>
                </a:solidFill>
              </a:rPr>
              <a:t>评标报告</a:t>
            </a:r>
            <a:r>
              <a:rPr lang="en-US" altLang="zh-CN" sz="1000">
                <a:solidFill>
                  <a:srgbClr val="FF0000"/>
                </a:solidFill>
              </a:rPr>
              <a:t>/</a:t>
            </a:r>
            <a:r>
              <a:rPr lang="zh-CN" altLang="en-US" sz="1000">
                <a:solidFill>
                  <a:srgbClr val="FF0000"/>
                </a:solidFill>
              </a:rPr>
              <a:t>表格仅支持组长或项目经理生成生效</a:t>
            </a:r>
            <a:r>
              <a:rPr lang="en-US" altLang="zh-CN" sz="1000">
                <a:solidFill>
                  <a:srgbClr val="FF0000"/>
                </a:solidFill>
              </a:rPr>
              <a:t>)</a:t>
            </a:r>
            <a:endParaRPr lang="en-US" altLang="zh-CN" sz="1000">
              <a:solidFill>
                <a:srgbClr val="FF0000"/>
              </a:solidFill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9113520" y="1331595"/>
            <a:ext cx="301180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1000">
                <a:solidFill>
                  <a:srgbClr val="FF0000"/>
                </a:solidFill>
              </a:rPr>
              <a:t>2</a:t>
            </a:r>
            <a:r>
              <a:rPr lang="zh-CN" altLang="en-US" sz="1000">
                <a:solidFill>
                  <a:srgbClr val="FF0000"/>
                </a:solidFill>
              </a:rPr>
              <a:t>、用户点击</a:t>
            </a:r>
            <a:r>
              <a:rPr lang="en-US" altLang="zh-CN" sz="1000">
                <a:solidFill>
                  <a:srgbClr val="FF0000"/>
                </a:solidFill>
              </a:rPr>
              <a:t>“</a:t>
            </a:r>
            <a:r>
              <a:rPr lang="zh-CN" altLang="en-US" sz="1000">
                <a:solidFill>
                  <a:srgbClr val="FF0000"/>
                </a:solidFill>
              </a:rPr>
              <a:t>评标表格</a:t>
            </a:r>
            <a:r>
              <a:rPr lang="en-US" altLang="zh-CN" sz="1000">
                <a:solidFill>
                  <a:srgbClr val="FF0000"/>
                </a:solidFill>
              </a:rPr>
              <a:t>”</a:t>
            </a:r>
            <a:r>
              <a:rPr lang="zh-CN" altLang="en-US" sz="1000">
                <a:solidFill>
                  <a:srgbClr val="FF0000"/>
                </a:solidFill>
              </a:rPr>
              <a:t>列表中的</a:t>
            </a:r>
            <a:r>
              <a:rPr lang="en-US" altLang="zh-CN" sz="1000">
                <a:solidFill>
                  <a:srgbClr val="FF0000"/>
                </a:solidFill>
              </a:rPr>
              <a:t>“</a:t>
            </a:r>
            <a:r>
              <a:rPr lang="zh-CN" altLang="en-US" sz="1000">
                <a:solidFill>
                  <a:srgbClr val="FF0000"/>
                </a:solidFill>
              </a:rPr>
              <a:t>生成文件</a:t>
            </a:r>
            <a:r>
              <a:rPr lang="en-US" altLang="zh-CN" sz="1000">
                <a:solidFill>
                  <a:srgbClr val="FF0000"/>
                </a:solidFill>
              </a:rPr>
              <a:t>”</a:t>
            </a:r>
            <a:r>
              <a:rPr lang="zh-CN" altLang="en-US" sz="1000">
                <a:solidFill>
                  <a:srgbClr val="FF0000"/>
                </a:solidFill>
              </a:rPr>
              <a:t>自动生成评标表格。</a:t>
            </a:r>
            <a:endParaRPr lang="zh-CN" altLang="en-US" sz="1000">
              <a:solidFill>
                <a:srgbClr val="FF0000"/>
              </a:solidFill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20040" y="495300"/>
            <a:ext cx="8343900" cy="4071620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9114155" y="1957705"/>
            <a:ext cx="301053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1000">
                <a:solidFill>
                  <a:srgbClr val="FF0000"/>
                </a:solidFill>
              </a:rPr>
              <a:t>3</a:t>
            </a:r>
            <a:r>
              <a:rPr lang="zh-CN" altLang="en-US" sz="1000">
                <a:solidFill>
                  <a:srgbClr val="FF0000"/>
                </a:solidFill>
              </a:rPr>
              <a:t>、用户点击</a:t>
            </a:r>
            <a:r>
              <a:rPr lang="en-US" altLang="zh-CN" sz="1000">
                <a:solidFill>
                  <a:srgbClr val="FF0000"/>
                </a:solidFill>
              </a:rPr>
              <a:t>“</a:t>
            </a:r>
            <a:r>
              <a:rPr lang="zh-CN" altLang="en-US" sz="1000">
                <a:solidFill>
                  <a:srgbClr val="FF0000"/>
                </a:solidFill>
              </a:rPr>
              <a:t>预览图标</a:t>
            </a:r>
            <a:r>
              <a:rPr lang="en-US" altLang="zh-CN" sz="1000">
                <a:solidFill>
                  <a:srgbClr val="FF0000"/>
                </a:solidFill>
              </a:rPr>
              <a:t>”</a:t>
            </a:r>
            <a:r>
              <a:rPr lang="zh-CN" altLang="en-US" sz="1000">
                <a:solidFill>
                  <a:srgbClr val="FF0000"/>
                </a:solidFill>
              </a:rPr>
              <a:t>可进行评标报告和表格预览。</a:t>
            </a:r>
            <a:endParaRPr lang="zh-CN" altLang="en-US" sz="1000">
              <a:solidFill>
                <a:srgbClr val="FF0000"/>
              </a:solidFill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9113520" y="2583815"/>
            <a:ext cx="3012440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1000">
                <a:solidFill>
                  <a:srgbClr val="FF0000"/>
                </a:solidFill>
              </a:rPr>
              <a:t>4</a:t>
            </a:r>
            <a:r>
              <a:rPr lang="zh-CN" altLang="en-US" sz="1000">
                <a:solidFill>
                  <a:srgbClr val="FF0000"/>
                </a:solidFill>
              </a:rPr>
              <a:t>、用户点击</a:t>
            </a:r>
            <a:r>
              <a:rPr lang="en-US" altLang="zh-CN" sz="1000">
                <a:solidFill>
                  <a:srgbClr val="FF0000"/>
                </a:solidFill>
              </a:rPr>
              <a:t>“</a:t>
            </a:r>
            <a:r>
              <a:rPr lang="zh-CN" altLang="en-US" sz="1000">
                <a:solidFill>
                  <a:srgbClr val="FF0000"/>
                </a:solidFill>
              </a:rPr>
              <a:t>下载图标</a:t>
            </a:r>
            <a:r>
              <a:rPr lang="en-US" altLang="zh-CN" sz="1000">
                <a:solidFill>
                  <a:srgbClr val="FF0000"/>
                </a:solidFill>
              </a:rPr>
              <a:t>”</a:t>
            </a:r>
            <a:r>
              <a:rPr lang="zh-CN" altLang="en-US" sz="1000">
                <a:solidFill>
                  <a:srgbClr val="FF0000"/>
                </a:solidFill>
              </a:rPr>
              <a:t>可进行评标报告和表格下载。</a:t>
            </a:r>
            <a:endParaRPr lang="zh-CN" altLang="en-US" sz="1000">
              <a:solidFill>
                <a:srgbClr val="FF0000"/>
              </a:solidFill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9114155" y="3178175"/>
            <a:ext cx="301053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1000">
                <a:solidFill>
                  <a:srgbClr val="FF0000"/>
                </a:solidFill>
              </a:rPr>
              <a:t>5</a:t>
            </a:r>
            <a:r>
              <a:rPr lang="zh-CN" altLang="en-US" sz="1000">
                <a:solidFill>
                  <a:srgbClr val="FF0000"/>
                </a:solidFill>
              </a:rPr>
              <a:t>、用户点击</a:t>
            </a:r>
            <a:r>
              <a:rPr lang="en-US" altLang="zh-CN" sz="1000">
                <a:solidFill>
                  <a:srgbClr val="FF0000"/>
                </a:solidFill>
              </a:rPr>
              <a:t>“</a:t>
            </a:r>
            <a:r>
              <a:rPr lang="zh-CN" altLang="en-US" sz="1000">
                <a:solidFill>
                  <a:srgbClr val="FF0000"/>
                </a:solidFill>
              </a:rPr>
              <a:t>×</a:t>
            </a:r>
            <a:r>
              <a:rPr lang="en-US" altLang="zh-CN" sz="1000">
                <a:solidFill>
                  <a:srgbClr val="FF0000"/>
                </a:solidFill>
              </a:rPr>
              <a:t>”</a:t>
            </a:r>
            <a:r>
              <a:rPr lang="zh-CN" altLang="en-US" sz="1000">
                <a:solidFill>
                  <a:srgbClr val="FF0000"/>
                </a:solidFill>
              </a:rPr>
              <a:t>删除生成的评标报告和表格，可重新生成文件。</a:t>
            </a:r>
            <a:endParaRPr lang="zh-CN" altLang="en-US" sz="1000">
              <a:solidFill>
                <a:srgbClr val="FF0000"/>
              </a:solidFill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9113520" y="3717290"/>
            <a:ext cx="301053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1000">
                <a:solidFill>
                  <a:srgbClr val="FF0000"/>
                </a:solidFill>
              </a:rPr>
              <a:t>6</a:t>
            </a:r>
            <a:r>
              <a:rPr lang="zh-CN" altLang="en-US" sz="1000">
                <a:solidFill>
                  <a:srgbClr val="FF0000"/>
                </a:solidFill>
              </a:rPr>
              <a:t>、用户完成评标报告</a:t>
            </a:r>
            <a:r>
              <a:rPr lang="en-US" altLang="zh-CN" sz="1000">
                <a:solidFill>
                  <a:srgbClr val="FF0000"/>
                </a:solidFill>
              </a:rPr>
              <a:t>/</a:t>
            </a:r>
            <a:r>
              <a:rPr lang="zh-CN" altLang="en-US" sz="1000">
                <a:solidFill>
                  <a:srgbClr val="FF0000"/>
                </a:solidFill>
              </a:rPr>
              <a:t>表格生成后，点击</a:t>
            </a:r>
            <a:r>
              <a:rPr lang="en-US" altLang="zh-CN" sz="1000">
                <a:solidFill>
                  <a:srgbClr val="FF0000"/>
                </a:solidFill>
              </a:rPr>
              <a:t>“</a:t>
            </a:r>
            <a:r>
              <a:rPr lang="zh-CN" altLang="en-US" sz="1000">
                <a:solidFill>
                  <a:srgbClr val="FF0000"/>
                </a:solidFill>
              </a:rPr>
              <a:t>生效</a:t>
            </a:r>
            <a:r>
              <a:rPr lang="en-US" altLang="zh-CN" sz="1000">
                <a:solidFill>
                  <a:srgbClr val="FF0000"/>
                </a:solidFill>
              </a:rPr>
              <a:t>”</a:t>
            </a:r>
            <a:r>
              <a:rPr lang="zh-CN" altLang="en-US" sz="1000">
                <a:solidFill>
                  <a:srgbClr val="FF0000"/>
                </a:solidFill>
              </a:rPr>
              <a:t>按钮，进入签名阶段。</a:t>
            </a:r>
            <a:endParaRPr lang="zh-CN" altLang="en-US" sz="100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" name="矩形 6"/>
          <p:cNvSpPr/>
          <p:nvPr/>
        </p:nvSpPr>
        <p:spPr>
          <a:xfrm>
            <a:off x="0" y="-15679"/>
            <a:ext cx="12192000" cy="27256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r>
              <a:rPr lang="zh-CN" altLang="en-US" sz="1600" b="1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评标报告</a:t>
            </a:r>
            <a:r>
              <a:rPr lang="en-US" altLang="zh-CN" sz="1600" b="1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/</a:t>
            </a:r>
            <a:r>
              <a:rPr lang="zh-CN" altLang="en-US" sz="1600" b="1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表格生效后进入签名阶段</a:t>
            </a:r>
            <a:endParaRPr lang="zh-CN" altLang="en-US" sz="1600" b="1" dirty="0">
              <a:solidFill>
                <a:schemeClr val="bg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256540"/>
            <a:ext cx="6470015" cy="3157220"/>
          </a:xfrm>
          <a:prstGeom prst="rect">
            <a:avLst/>
          </a:prstGeom>
        </p:spPr>
      </p:pic>
      <p:sp>
        <p:nvSpPr>
          <p:cNvPr id="10" name="文本框 9"/>
          <p:cNvSpPr txBox="1"/>
          <p:nvPr/>
        </p:nvSpPr>
        <p:spPr>
          <a:xfrm>
            <a:off x="6684010" y="454025"/>
            <a:ext cx="5152390" cy="24511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1000">
                <a:solidFill>
                  <a:srgbClr val="FF0000"/>
                </a:solidFill>
              </a:rPr>
              <a:t>1</a:t>
            </a:r>
            <a:r>
              <a:rPr lang="zh-CN" altLang="en-US" sz="1000">
                <a:solidFill>
                  <a:srgbClr val="FF0000"/>
                </a:solidFill>
              </a:rPr>
              <a:t>、用户签名方式选择</a:t>
            </a:r>
            <a:r>
              <a:rPr lang="en-US" altLang="zh-CN" sz="1000">
                <a:solidFill>
                  <a:srgbClr val="FF0000"/>
                </a:solidFill>
              </a:rPr>
              <a:t>“</a:t>
            </a:r>
            <a:r>
              <a:rPr lang="zh-CN" altLang="en-US" sz="1000">
                <a:solidFill>
                  <a:srgbClr val="FF0000"/>
                </a:solidFill>
              </a:rPr>
              <a:t>线下签名</a:t>
            </a:r>
            <a:r>
              <a:rPr lang="en-US" altLang="zh-CN" sz="1000">
                <a:solidFill>
                  <a:srgbClr val="FF0000"/>
                </a:solidFill>
              </a:rPr>
              <a:t>”</a:t>
            </a:r>
            <a:r>
              <a:rPr lang="zh-CN" altLang="en-US" sz="1000">
                <a:solidFill>
                  <a:srgbClr val="FF0000"/>
                </a:solidFill>
              </a:rPr>
              <a:t>。</a:t>
            </a:r>
            <a:endParaRPr lang="zh-CN" altLang="en-US" sz="1000">
              <a:solidFill>
                <a:srgbClr val="FF0000"/>
              </a:solidFill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6683375" y="942975"/>
            <a:ext cx="5153660" cy="24511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1000">
                <a:solidFill>
                  <a:srgbClr val="FF0000"/>
                </a:solidFill>
              </a:rPr>
              <a:t>2</a:t>
            </a:r>
            <a:r>
              <a:rPr lang="zh-CN" altLang="en-US" sz="1000">
                <a:solidFill>
                  <a:srgbClr val="FF0000"/>
                </a:solidFill>
              </a:rPr>
              <a:t>、用户上传已签名文件后点击</a:t>
            </a:r>
            <a:r>
              <a:rPr lang="en-US" altLang="zh-CN" sz="1000">
                <a:solidFill>
                  <a:srgbClr val="FF0000"/>
                </a:solidFill>
              </a:rPr>
              <a:t>“</a:t>
            </a:r>
            <a:r>
              <a:rPr lang="zh-CN" altLang="en-US" sz="1000">
                <a:solidFill>
                  <a:srgbClr val="FF0000"/>
                </a:solidFill>
              </a:rPr>
              <a:t>批量下发</a:t>
            </a:r>
            <a:r>
              <a:rPr lang="en-US" altLang="zh-CN" sz="1000">
                <a:solidFill>
                  <a:srgbClr val="FF0000"/>
                </a:solidFill>
              </a:rPr>
              <a:t>”</a:t>
            </a:r>
            <a:r>
              <a:rPr lang="zh-CN" altLang="en-US" sz="1000">
                <a:solidFill>
                  <a:srgbClr val="FF0000"/>
                </a:solidFill>
              </a:rPr>
              <a:t>完成签名下发操作。</a:t>
            </a:r>
            <a:endParaRPr lang="zh-CN" altLang="en-US" sz="1000">
              <a:solidFill>
                <a:srgbClr val="FF0000"/>
              </a:solidFill>
            </a:endParaRPr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4310" y="3829050"/>
            <a:ext cx="6081395" cy="2967355"/>
          </a:xfrm>
          <a:prstGeom prst="rect">
            <a:avLst/>
          </a:prstGeom>
        </p:spPr>
      </p:pic>
      <p:sp>
        <p:nvSpPr>
          <p:cNvPr id="14" name="下箭头 13"/>
          <p:cNvSpPr/>
          <p:nvPr/>
        </p:nvSpPr>
        <p:spPr>
          <a:xfrm>
            <a:off x="3243580" y="3413760"/>
            <a:ext cx="196850" cy="42481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5" name="文本框 14"/>
          <p:cNvSpPr txBox="1"/>
          <p:nvPr/>
        </p:nvSpPr>
        <p:spPr>
          <a:xfrm>
            <a:off x="6557645" y="3919855"/>
            <a:ext cx="2258695" cy="24511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en-US" altLang="zh-CN" sz="1000">
                <a:solidFill>
                  <a:srgbClr val="FF0000"/>
                </a:solidFill>
              </a:rPr>
              <a:t>3</a:t>
            </a:r>
            <a:r>
              <a:rPr lang="zh-CN" altLang="en-US" sz="1000">
                <a:solidFill>
                  <a:srgbClr val="FF0000"/>
                </a:solidFill>
              </a:rPr>
              <a:t>、点击</a:t>
            </a:r>
            <a:r>
              <a:rPr lang="en-US" altLang="zh-CN" sz="1000">
                <a:solidFill>
                  <a:srgbClr val="FF0000"/>
                </a:solidFill>
              </a:rPr>
              <a:t>“</a:t>
            </a:r>
            <a:r>
              <a:rPr lang="zh-CN" altLang="en-US" sz="1000">
                <a:solidFill>
                  <a:srgbClr val="FF0000"/>
                </a:solidFill>
              </a:rPr>
              <a:t>撤回</a:t>
            </a:r>
            <a:r>
              <a:rPr lang="en-US" altLang="zh-CN" sz="1000">
                <a:solidFill>
                  <a:srgbClr val="FF0000"/>
                </a:solidFill>
              </a:rPr>
              <a:t>”</a:t>
            </a:r>
            <a:r>
              <a:rPr lang="zh-CN" altLang="en-US" sz="1000">
                <a:solidFill>
                  <a:srgbClr val="FF0000"/>
                </a:solidFill>
              </a:rPr>
              <a:t>按钮，撤回下发操作。</a:t>
            </a:r>
            <a:endParaRPr lang="zh-CN" altLang="en-US" sz="1000">
              <a:solidFill>
                <a:srgbClr val="FF0000"/>
              </a:solidFill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6557645" y="4392930"/>
            <a:ext cx="2258695" cy="24511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1000">
                <a:solidFill>
                  <a:srgbClr val="FF0000"/>
                </a:solidFill>
              </a:rPr>
              <a:t>4</a:t>
            </a:r>
            <a:r>
              <a:rPr lang="zh-CN" altLang="en-US" sz="1000">
                <a:solidFill>
                  <a:srgbClr val="FF0000"/>
                </a:solidFill>
              </a:rPr>
              <a:t>、点击</a:t>
            </a:r>
            <a:r>
              <a:rPr lang="en-US" altLang="zh-CN" sz="1000">
                <a:solidFill>
                  <a:srgbClr val="FF0000"/>
                </a:solidFill>
              </a:rPr>
              <a:t>“</a:t>
            </a:r>
            <a:r>
              <a:rPr lang="zh-CN" altLang="en-US" sz="1000">
                <a:solidFill>
                  <a:srgbClr val="FF0000"/>
                </a:solidFill>
              </a:rPr>
              <a:t>结束签名</a:t>
            </a:r>
            <a:r>
              <a:rPr lang="en-US" altLang="zh-CN" sz="1000">
                <a:solidFill>
                  <a:srgbClr val="FF0000"/>
                </a:solidFill>
              </a:rPr>
              <a:t>”</a:t>
            </a:r>
            <a:r>
              <a:rPr lang="zh-CN" altLang="en-US" sz="1000">
                <a:solidFill>
                  <a:srgbClr val="FF0000"/>
                </a:solidFill>
              </a:rPr>
              <a:t>完成签名操作。</a:t>
            </a:r>
            <a:endParaRPr lang="zh-CN" altLang="en-US" sz="100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" name="矩形 6"/>
          <p:cNvSpPr/>
          <p:nvPr/>
        </p:nvSpPr>
        <p:spPr>
          <a:xfrm>
            <a:off x="0" y="-15679"/>
            <a:ext cx="12192000" cy="27256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r>
              <a:rPr lang="zh-CN" altLang="en-US" sz="1600" b="1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评标报告</a:t>
            </a:r>
            <a:r>
              <a:rPr lang="en-US" altLang="zh-CN" sz="1600" b="1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/</a:t>
            </a:r>
            <a:r>
              <a:rPr lang="zh-CN" altLang="en-US" sz="1600" b="1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表格生效后进入签名阶段</a:t>
            </a:r>
            <a:endParaRPr lang="zh-CN" altLang="en-US" sz="1600" b="1" dirty="0">
              <a:solidFill>
                <a:schemeClr val="bg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256540"/>
            <a:ext cx="6470015" cy="3157220"/>
          </a:xfrm>
          <a:prstGeom prst="rect">
            <a:avLst/>
          </a:prstGeom>
        </p:spPr>
      </p:pic>
      <p:sp>
        <p:nvSpPr>
          <p:cNvPr id="10" name="文本框 9"/>
          <p:cNvSpPr txBox="1"/>
          <p:nvPr/>
        </p:nvSpPr>
        <p:spPr>
          <a:xfrm>
            <a:off x="6684010" y="454025"/>
            <a:ext cx="5152390" cy="24511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1000">
                <a:solidFill>
                  <a:srgbClr val="FF0000"/>
                </a:solidFill>
              </a:rPr>
              <a:t>1</a:t>
            </a:r>
            <a:r>
              <a:rPr lang="zh-CN" altLang="en-US" sz="1000">
                <a:solidFill>
                  <a:srgbClr val="FF0000"/>
                </a:solidFill>
              </a:rPr>
              <a:t>、用户签名方式选择</a:t>
            </a:r>
            <a:r>
              <a:rPr lang="en-US" altLang="zh-CN" sz="1000">
                <a:solidFill>
                  <a:srgbClr val="FF0000"/>
                </a:solidFill>
              </a:rPr>
              <a:t>“</a:t>
            </a:r>
            <a:r>
              <a:rPr lang="zh-CN" altLang="en-US" sz="1000">
                <a:solidFill>
                  <a:srgbClr val="FF0000"/>
                </a:solidFill>
              </a:rPr>
              <a:t>线下签名</a:t>
            </a:r>
            <a:r>
              <a:rPr lang="en-US" altLang="zh-CN" sz="1000">
                <a:solidFill>
                  <a:srgbClr val="FF0000"/>
                </a:solidFill>
              </a:rPr>
              <a:t>”</a:t>
            </a:r>
            <a:r>
              <a:rPr lang="zh-CN" altLang="en-US" sz="1000">
                <a:solidFill>
                  <a:srgbClr val="FF0000"/>
                </a:solidFill>
              </a:rPr>
              <a:t>。</a:t>
            </a:r>
            <a:endParaRPr lang="zh-CN" altLang="en-US" sz="1000">
              <a:solidFill>
                <a:srgbClr val="FF0000"/>
              </a:solidFill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6683375" y="942975"/>
            <a:ext cx="5153660" cy="24511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1000">
                <a:solidFill>
                  <a:srgbClr val="FF0000"/>
                </a:solidFill>
              </a:rPr>
              <a:t>2</a:t>
            </a:r>
            <a:r>
              <a:rPr lang="zh-CN" altLang="en-US" sz="1000">
                <a:solidFill>
                  <a:srgbClr val="FF0000"/>
                </a:solidFill>
              </a:rPr>
              <a:t>、用户上传已签名文件后点击</a:t>
            </a:r>
            <a:r>
              <a:rPr lang="en-US" altLang="zh-CN" sz="1000">
                <a:solidFill>
                  <a:srgbClr val="FF0000"/>
                </a:solidFill>
              </a:rPr>
              <a:t>“</a:t>
            </a:r>
            <a:r>
              <a:rPr lang="zh-CN" altLang="en-US" sz="1000">
                <a:solidFill>
                  <a:srgbClr val="FF0000"/>
                </a:solidFill>
              </a:rPr>
              <a:t>批量下发</a:t>
            </a:r>
            <a:r>
              <a:rPr lang="en-US" altLang="zh-CN" sz="1000">
                <a:solidFill>
                  <a:srgbClr val="FF0000"/>
                </a:solidFill>
              </a:rPr>
              <a:t>”</a:t>
            </a:r>
            <a:r>
              <a:rPr lang="zh-CN" altLang="en-US" sz="1000">
                <a:solidFill>
                  <a:srgbClr val="FF0000"/>
                </a:solidFill>
              </a:rPr>
              <a:t>完成签名下发操作。</a:t>
            </a:r>
            <a:endParaRPr lang="zh-CN" altLang="en-US" sz="1000">
              <a:solidFill>
                <a:srgbClr val="FF0000"/>
              </a:solidFill>
            </a:endParaRPr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4310" y="3829050"/>
            <a:ext cx="6081395" cy="2967355"/>
          </a:xfrm>
          <a:prstGeom prst="rect">
            <a:avLst/>
          </a:prstGeom>
        </p:spPr>
      </p:pic>
      <p:sp>
        <p:nvSpPr>
          <p:cNvPr id="14" name="下箭头 13"/>
          <p:cNvSpPr/>
          <p:nvPr/>
        </p:nvSpPr>
        <p:spPr>
          <a:xfrm>
            <a:off x="3243580" y="3413760"/>
            <a:ext cx="196850" cy="42481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5" name="文本框 14"/>
          <p:cNvSpPr txBox="1"/>
          <p:nvPr/>
        </p:nvSpPr>
        <p:spPr>
          <a:xfrm>
            <a:off x="6557645" y="3919855"/>
            <a:ext cx="2258695" cy="24511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en-US" altLang="zh-CN" sz="1000">
                <a:solidFill>
                  <a:srgbClr val="FF0000"/>
                </a:solidFill>
              </a:rPr>
              <a:t>3</a:t>
            </a:r>
            <a:r>
              <a:rPr lang="zh-CN" altLang="en-US" sz="1000">
                <a:solidFill>
                  <a:srgbClr val="FF0000"/>
                </a:solidFill>
              </a:rPr>
              <a:t>、点击</a:t>
            </a:r>
            <a:r>
              <a:rPr lang="en-US" altLang="zh-CN" sz="1000">
                <a:solidFill>
                  <a:srgbClr val="FF0000"/>
                </a:solidFill>
              </a:rPr>
              <a:t>“</a:t>
            </a:r>
            <a:r>
              <a:rPr lang="zh-CN" altLang="en-US" sz="1000">
                <a:solidFill>
                  <a:srgbClr val="FF0000"/>
                </a:solidFill>
              </a:rPr>
              <a:t>撤回</a:t>
            </a:r>
            <a:r>
              <a:rPr lang="en-US" altLang="zh-CN" sz="1000">
                <a:solidFill>
                  <a:srgbClr val="FF0000"/>
                </a:solidFill>
              </a:rPr>
              <a:t>”</a:t>
            </a:r>
            <a:r>
              <a:rPr lang="zh-CN" altLang="en-US" sz="1000">
                <a:solidFill>
                  <a:srgbClr val="FF0000"/>
                </a:solidFill>
              </a:rPr>
              <a:t>按钮，撤回下发操作。</a:t>
            </a:r>
            <a:endParaRPr lang="zh-CN" altLang="en-US" sz="1000">
              <a:solidFill>
                <a:srgbClr val="FF0000"/>
              </a:solidFill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6557645" y="4392930"/>
            <a:ext cx="2258695" cy="24511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1000">
                <a:solidFill>
                  <a:srgbClr val="FF0000"/>
                </a:solidFill>
              </a:rPr>
              <a:t>4</a:t>
            </a:r>
            <a:r>
              <a:rPr lang="zh-CN" altLang="en-US" sz="1000">
                <a:solidFill>
                  <a:srgbClr val="FF0000"/>
                </a:solidFill>
              </a:rPr>
              <a:t>、点击</a:t>
            </a:r>
            <a:r>
              <a:rPr lang="en-US" altLang="zh-CN" sz="1000">
                <a:solidFill>
                  <a:srgbClr val="FF0000"/>
                </a:solidFill>
              </a:rPr>
              <a:t>“</a:t>
            </a:r>
            <a:r>
              <a:rPr lang="zh-CN" altLang="en-US" sz="1000">
                <a:solidFill>
                  <a:srgbClr val="FF0000"/>
                </a:solidFill>
              </a:rPr>
              <a:t>结束签名</a:t>
            </a:r>
            <a:r>
              <a:rPr lang="en-US" altLang="zh-CN" sz="1000">
                <a:solidFill>
                  <a:srgbClr val="FF0000"/>
                </a:solidFill>
              </a:rPr>
              <a:t>”</a:t>
            </a:r>
            <a:r>
              <a:rPr lang="zh-CN" altLang="en-US" sz="1000">
                <a:solidFill>
                  <a:srgbClr val="FF0000"/>
                </a:solidFill>
              </a:rPr>
              <a:t>完成签名操作。</a:t>
            </a:r>
            <a:endParaRPr lang="zh-CN" altLang="en-US" sz="100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4848225" y="2684780"/>
            <a:ext cx="2722880" cy="70675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4000"/>
              <a:t>磋商、谈判</a:t>
            </a:r>
            <a:endParaRPr lang="zh-CN" altLang="en-US" sz="400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" name="矩形 11"/>
          <p:cNvSpPr/>
          <p:nvPr/>
        </p:nvSpPr>
        <p:spPr>
          <a:xfrm>
            <a:off x="0" y="-15679"/>
            <a:ext cx="12192000" cy="27256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r>
              <a:rPr lang="zh-CN" altLang="en-US" sz="1600" b="1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磋商过程节点（仅支持磋商、谈判）</a:t>
            </a:r>
            <a:endParaRPr lang="zh-CN" altLang="en-US" sz="1600" b="1" dirty="0">
              <a:solidFill>
                <a:schemeClr val="bg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07645" y="580390"/>
            <a:ext cx="3988435" cy="1946275"/>
          </a:xfrm>
          <a:prstGeom prst="rect">
            <a:avLst/>
          </a:prstGeom>
        </p:spPr>
      </p:pic>
      <p:sp>
        <p:nvSpPr>
          <p:cNvPr id="14" name="右箭头 13"/>
          <p:cNvSpPr/>
          <p:nvPr/>
        </p:nvSpPr>
        <p:spPr>
          <a:xfrm>
            <a:off x="4788535" y="733425"/>
            <a:ext cx="759460" cy="15684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5" name="文本框 14"/>
          <p:cNvSpPr txBox="1"/>
          <p:nvPr/>
        </p:nvSpPr>
        <p:spPr>
          <a:xfrm>
            <a:off x="4359275" y="1132205"/>
            <a:ext cx="2131695" cy="24511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en-US" altLang="zh-CN" sz="1000">
                <a:solidFill>
                  <a:srgbClr val="FF0000"/>
                </a:solidFill>
              </a:rPr>
              <a:t>1</a:t>
            </a:r>
            <a:r>
              <a:rPr lang="zh-CN" altLang="en-US" sz="1000">
                <a:solidFill>
                  <a:srgbClr val="FF0000"/>
                </a:solidFill>
              </a:rPr>
              <a:t>、点击</a:t>
            </a:r>
            <a:r>
              <a:rPr lang="en-US" altLang="zh-CN" sz="1000">
                <a:solidFill>
                  <a:srgbClr val="FF0000"/>
                </a:solidFill>
              </a:rPr>
              <a:t>”</a:t>
            </a:r>
            <a:r>
              <a:rPr lang="zh-CN" altLang="en-US" sz="1000">
                <a:solidFill>
                  <a:srgbClr val="FF0000"/>
                </a:solidFill>
              </a:rPr>
              <a:t>发起谈判</a:t>
            </a:r>
            <a:r>
              <a:rPr lang="en-US" altLang="zh-CN" sz="1000">
                <a:solidFill>
                  <a:srgbClr val="FF0000"/>
                </a:solidFill>
              </a:rPr>
              <a:t>“</a:t>
            </a:r>
            <a:r>
              <a:rPr lang="zh-CN" altLang="en-US" sz="1000">
                <a:solidFill>
                  <a:srgbClr val="FF0000"/>
                </a:solidFill>
              </a:rPr>
              <a:t>按钮发起成功。</a:t>
            </a:r>
            <a:endParaRPr lang="zh-CN" altLang="en-US" sz="1000">
              <a:solidFill>
                <a:srgbClr val="FF0000"/>
              </a:solidFill>
            </a:endParaRPr>
          </a:p>
        </p:txBody>
      </p:sp>
      <p:pic>
        <p:nvPicPr>
          <p:cNvPr id="17" name="图片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42430" y="580390"/>
            <a:ext cx="4698365" cy="2292350"/>
          </a:xfrm>
          <a:prstGeom prst="rect">
            <a:avLst/>
          </a:prstGeom>
        </p:spPr>
      </p:pic>
      <p:sp>
        <p:nvSpPr>
          <p:cNvPr id="19" name="文本框 18"/>
          <p:cNvSpPr txBox="1"/>
          <p:nvPr/>
        </p:nvSpPr>
        <p:spPr>
          <a:xfrm>
            <a:off x="872490" y="3030855"/>
            <a:ext cx="2658110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1000">
                <a:solidFill>
                  <a:srgbClr val="FF0000"/>
                </a:solidFill>
              </a:rPr>
              <a:t>2</a:t>
            </a:r>
            <a:r>
              <a:rPr lang="zh-CN" altLang="en-US" sz="1000">
                <a:solidFill>
                  <a:srgbClr val="FF0000"/>
                </a:solidFill>
              </a:rPr>
              <a:t>、点击</a:t>
            </a:r>
            <a:r>
              <a:rPr lang="en-US" altLang="zh-CN" sz="1000">
                <a:solidFill>
                  <a:srgbClr val="FF0000"/>
                </a:solidFill>
              </a:rPr>
              <a:t>”</a:t>
            </a:r>
            <a:r>
              <a:rPr lang="zh-CN" altLang="en-US" sz="1000">
                <a:solidFill>
                  <a:srgbClr val="FF0000"/>
                </a:solidFill>
              </a:rPr>
              <a:t>在线谈判</a:t>
            </a:r>
            <a:r>
              <a:rPr lang="en-US" altLang="zh-CN" sz="1000">
                <a:solidFill>
                  <a:srgbClr val="FF0000"/>
                </a:solidFill>
              </a:rPr>
              <a:t>“</a:t>
            </a:r>
            <a:r>
              <a:rPr lang="zh-CN" altLang="en-US" sz="1000">
                <a:solidFill>
                  <a:srgbClr val="FF0000"/>
                </a:solidFill>
              </a:rPr>
              <a:t>按钮，显示</a:t>
            </a:r>
            <a:r>
              <a:rPr lang="en-US" altLang="zh-CN" sz="1000">
                <a:solidFill>
                  <a:srgbClr val="FF0000"/>
                </a:solidFill>
              </a:rPr>
              <a:t>”</a:t>
            </a:r>
            <a:r>
              <a:rPr lang="zh-CN" altLang="en-US" sz="1000">
                <a:solidFill>
                  <a:srgbClr val="FF0000"/>
                </a:solidFill>
              </a:rPr>
              <a:t>谈判</a:t>
            </a:r>
            <a:r>
              <a:rPr lang="en-US" altLang="zh-CN" sz="1000">
                <a:solidFill>
                  <a:srgbClr val="FF0000"/>
                </a:solidFill>
              </a:rPr>
              <a:t>“</a:t>
            </a:r>
            <a:r>
              <a:rPr lang="zh-CN" altLang="en-US" sz="1000">
                <a:solidFill>
                  <a:srgbClr val="FF0000"/>
                </a:solidFill>
              </a:rPr>
              <a:t>弹窗，专家可与供应商进行在线谈判。</a:t>
            </a:r>
            <a:endParaRPr lang="zh-CN" altLang="en-US" sz="1000">
              <a:solidFill>
                <a:srgbClr val="FF0000"/>
              </a:solidFill>
            </a:endParaRPr>
          </a:p>
        </p:txBody>
      </p:sp>
      <p:pic>
        <p:nvPicPr>
          <p:cNvPr id="20" name="图片 1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7375" y="3565525"/>
            <a:ext cx="5218430" cy="2483485"/>
          </a:xfrm>
          <a:prstGeom prst="rect">
            <a:avLst/>
          </a:prstGeom>
        </p:spPr>
      </p:pic>
      <p:sp>
        <p:nvSpPr>
          <p:cNvPr id="21" name="下箭头 20"/>
          <p:cNvSpPr/>
          <p:nvPr/>
        </p:nvSpPr>
        <p:spPr>
          <a:xfrm rot="2340000">
            <a:off x="5970270" y="2705735"/>
            <a:ext cx="220345" cy="60071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2" name="文本框 21"/>
          <p:cNvSpPr txBox="1"/>
          <p:nvPr/>
        </p:nvSpPr>
        <p:spPr>
          <a:xfrm>
            <a:off x="872490" y="6338570"/>
            <a:ext cx="3556635" cy="24511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1000">
                <a:solidFill>
                  <a:srgbClr val="FF0000"/>
                </a:solidFill>
              </a:rPr>
              <a:t>3</a:t>
            </a:r>
            <a:r>
              <a:rPr lang="zh-CN" altLang="en-US" sz="1000">
                <a:solidFill>
                  <a:srgbClr val="FF0000"/>
                </a:solidFill>
              </a:rPr>
              <a:t>、专家输入信息点击</a:t>
            </a:r>
            <a:r>
              <a:rPr lang="en-US" altLang="zh-CN" sz="1000">
                <a:solidFill>
                  <a:srgbClr val="FF0000"/>
                </a:solidFill>
              </a:rPr>
              <a:t>”</a:t>
            </a:r>
            <a:r>
              <a:rPr lang="zh-CN" altLang="en-US" sz="1000">
                <a:solidFill>
                  <a:srgbClr val="FF0000"/>
                </a:solidFill>
              </a:rPr>
              <a:t>发送</a:t>
            </a:r>
            <a:r>
              <a:rPr lang="en-US" altLang="zh-CN" sz="1000">
                <a:solidFill>
                  <a:srgbClr val="FF0000"/>
                </a:solidFill>
              </a:rPr>
              <a:t>“</a:t>
            </a:r>
            <a:r>
              <a:rPr lang="zh-CN" altLang="en-US" sz="1000">
                <a:solidFill>
                  <a:srgbClr val="FF0000"/>
                </a:solidFill>
              </a:rPr>
              <a:t>，发出信息。</a:t>
            </a:r>
            <a:endParaRPr lang="zh-CN" altLang="en-US" sz="1000">
              <a:solidFill>
                <a:srgbClr val="FF0000"/>
              </a:solidFill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6990080" y="3016250"/>
            <a:ext cx="2131695" cy="24511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en-US" altLang="zh-CN" sz="1000">
                <a:solidFill>
                  <a:srgbClr val="FF0000"/>
                </a:solidFill>
              </a:rPr>
              <a:t>4</a:t>
            </a:r>
            <a:r>
              <a:rPr lang="zh-CN" altLang="en-US" sz="1000">
                <a:solidFill>
                  <a:srgbClr val="FF0000"/>
                </a:solidFill>
              </a:rPr>
              <a:t>、点击</a:t>
            </a:r>
            <a:r>
              <a:rPr lang="en-US" altLang="zh-CN" sz="1000">
                <a:solidFill>
                  <a:srgbClr val="FF0000"/>
                </a:solidFill>
              </a:rPr>
              <a:t>”</a:t>
            </a:r>
            <a:r>
              <a:rPr lang="zh-CN" altLang="en-US" sz="1000">
                <a:solidFill>
                  <a:srgbClr val="FF0000"/>
                </a:solidFill>
              </a:rPr>
              <a:t>批量结束谈判</a:t>
            </a:r>
            <a:r>
              <a:rPr lang="en-US" altLang="zh-CN" sz="1000">
                <a:solidFill>
                  <a:srgbClr val="FF0000"/>
                </a:solidFill>
              </a:rPr>
              <a:t>“</a:t>
            </a:r>
            <a:r>
              <a:rPr lang="zh-CN" altLang="en-US" sz="1000">
                <a:solidFill>
                  <a:srgbClr val="FF0000"/>
                </a:solidFill>
              </a:rPr>
              <a:t>结束谈判。</a:t>
            </a:r>
            <a:endParaRPr lang="zh-CN" altLang="en-US" sz="100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" name="矩形 6"/>
          <p:cNvSpPr/>
          <p:nvPr/>
        </p:nvSpPr>
        <p:spPr>
          <a:xfrm>
            <a:off x="0" y="-15679"/>
            <a:ext cx="12192000" cy="27256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r>
              <a:rPr lang="zh-CN" altLang="en-US" sz="1600" b="1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磋商过程节点（仅支持磋商、谈判）</a:t>
            </a:r>
            <a:endParaRPr lang="zh-CN" altLang="en-US" sz="1600" b="1" dirty="0">
              <a:solidFill>
                <a:schemeClr val="bg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3350" y="516255"/>
            <a:ext cx="7688580" cy="3751580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8180705" y="803275"/>
            <a:ext cx="2258695" cy="24511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en-US" altLang="zh-CN" sz="1000">
                <a:solidFill>
                  <a:srgbClr val="FF0000"/>
                </a:solidFill>
              </a:rPr>
              <a:t>1</a:t>
            </a:r>
            <a:r>
              <a:rPr lang="zh-CN" altLang="en-US" sz="1000">
                <a:solidFill>
                  <a:srgbClr val="FF0000"/>
                </a:solidFill>
              </a:rPr>
              <a:t>、选择签名方式后点击</a:t>
            </a:r>
            <a:r>
              <a:rPr lang="en-US" altLang="zh-CN" sz="1000">
                <a:solidFill>
                  <a:srgbClr val="FF0000"/>
                </a:solidFill>
              </a:rPr>
              <a:t>”</a:t>
            </a:r>
            <a:r>
              <a:rPr lang="zh-CN" altLang="en-US" sz="1000">
                <a:solidFill>
                  <a:srgbClr val="FF0000"/>
                </a:solidFill>
              </a:rPr>
              <a:t>下发签名</a:t>
            </a:r>
            <a:r>
              <a:rPr lang="en-US" altLang="zh-CN" sz="1000">
                <a:solidFill>
                  <a:srgbClr val="FF0000"/>
                </a:solidFill>
              </a:rPr>
              <a:t>“</a:t>
            </a:r>
            <a:r>
              <a:rPr lang="zh-CN" altLang="en-US" sz="1000">
                <a:solidFill>
                  <a:srgbClr val="FF0000"/>
                </a:solidFill>
              </a:rPr>
              <a:t>。</a:t>
            </a:r>
            <a:endParaRPr lang="zh-CN" altLang="en-US" sz="100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" name="矩形 6"/>
          <p:cNvSpPr/>
          <p:nvPr/>
        </p:nvSpPr>
        <p:spPr>
          <a:xfrm>
            <a:off x="0" y="-15679"/>
            <a:ext cx="12192000" cy="27256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r>
              <a:rPr lang="zh-CN" altLang="en-US" sz="1600" b="1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磋商过程节点（仅支持磋商、谈判）</a:t>
            </a:r>
            <a:endParaRPr lang="zh-CN" altLang="en-US" sz="1600" b="1" dirty="0">
              <a:solidFill>
                <a:schemeClr val="bg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60350" y="839470"/>
            <a:ext cx="8347075" cy="4072890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8788400" y="1004570"/>
            <a:ext cx="1771015" cy="24511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en-US" altLang="zh-CN" sz="1000">
                <a:solidFill>
                  <a:srgbClr val="FF0000"/>
                </a:solidFill>
              </a:rPr>
              <a:t>1</a:t>
            </a:r>
            <a:r>
              <a:rPr lang="zh-CN" altLang="en-US" sz="1000">
                <a:solidFill>
                  <a:srgbClr val="FF0000"/>
                </a:solidFill>
              </a:rPr>
              <a:t>、用户手动上传签名文件。</a:t>
            </a:r>
            <a:endParaRPr lang="zh-CN" altLang="en-US" sz="1000">
              <a:solidFill>
                <a:srgbClr val="FF0000"/>
              </a:solidFill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8789035" y="1431290"/>
            <a:ext cx="3289300" cy="5530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1000">
                <a:solidFill>
                  <a:srgbClr val="FF0000"/>
                </a:solidFill>
              </a:rPr>
              <a:t>2</a:t>
            </a:r>
            <a:r>
              <a:rPr lang="zh-CN" altLang="en-US" sz="1000">
                <a:solidFill>
                  <a:srgbClr val="FF0000"/>
                </a:solidFill>
              </a:rPr>
              <a:t>、完成签名文件上传后点击</a:t>
            </a:r>
            <a:r>
              <a:rPr lang="en-US" altLang="zh-CN" sz="1000">
                <a:solidFill>
                  <a:srgbClr val="FF0000"/>
                </a:solidFill>
              </a:rPr>
              <a:t>”</a:t>
            </a:r>
            <a:r>
              <a:rPr lang="zh-CN" altLang="en-US" sz="1000">
                <a:solidFill>
                  <a:srgbClr val="FF0000"/>
                </a:solidFill>
              </a:rPr>
              <a:t>确认谈判结果</a:t>
            </a:r>
            <a:r>
              <a:rPr lang="en-US" altLang="zh-CN" sz="1000">
                <a:solidFill>
                  <a:srgbClr val="FF0000"/>
                </a:solidFill>
              </a:rPr>
              <a:t>“</a:t>
            </a:r>
            <a:r>
              <a:rPr lang="zh-CN" altLang="en-US" sz="1000">
                <a:solidFill>
                  <a:srgbClr val="FF0000"/>
                </a:solidFill>
              </a:rPr>
              <a:t>按钮，提示</a:t>
            </a:r>
            <a:r>
              <a:rPr lang="en-US" altLang="zh-CN" sz="1000">
                <a:solidFill>
                  <a:srgbClr val="FF0000"/>
                </a:solidFill>
              </a:rPr>
              <a:t>”是否确认谈判结果并进入下一步评审？“</a:t>
            </a:r>
            <a:r>
              <a:rPr lang="zh-CN" altLang="en-US" sz="1000">
                <a:solidFill>
                  <a:srgbClr val="FF0000"/>
                </a:solidFill>
              </a:rPr>
              <a:t>，点击</a:t>
            </a:r>
            <a:r>
              <a:rPr lang="en-US" altLang="zh-CN" sz="1000">
                <a:solidFill>
                  <a:srgbClr val="FF0000"/>
                </a:solidFill>
              </a:rPr>
              <a:t>”</a:t>
            </a:r>
            <a:r>
              <a:rPr lang="zh-CN" altLang="en-US" sz="1000">
                <a:solidFill>
                  <a:srgbClr val="FF0000"/>
                </a:solidFill>
              </a:rPr>
              <a:t>确定</a:t>
            </a:r>
            <a:r>
              <a:rPr lang="en-US" altLang="zh-CN" sz="1000">
                <a:solidFill>
                  <a:srgbClr val="FF0000"/>
                </a:solidFill>
              </a:rPr>
              <a:t>”</a:t>
            </a:r>
            <a:r>
              <a:rPr lang="zh-CN" altLang="en-US" sz="1000">
                <a:solidFill>
                  <a:srgbClr val="FF0000"/>
                </a:solidFill>
              </a:rPr>
              <a:t>按钮完成谈判操作。</a:t>
            </a:r>
            <a:endParaRPr lang="zh-CN" altLang="en-US" sz="100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6680" y="395605"/>
            <a:ext cx="10058400" cy="4725670"/>
          </a:xfrm>
          <a:prstGeom prst="rect">
            <a:avLst/>
          </a:prstGeom>
        </p:spPr>
      </p:pic>
      <p:sp>
        <p:nvSpPr>
          <p:cNvPr id="7" name="矩形 6"/>
          <p:cNvSpPr/>
          <p:nvPr/>
        </p:nvSpPr>
        <p:spPr>
          <a:xfrm>
            <a:off x="0" y="-15679"/>
            <a:ext cx="12192000" cy="27256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r>
              <a:rPr lang="zh-CN" altLang="en-US" sz="1600" b="1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专家评价完成后开标大厅页面显示</a:t>
            </a:r>
            <a:r>
              <a:rPr lang="en-US" altLang="zh-CN" sz="1600" b="1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”</a:t>
            </a:r>
            <a:r>
              <a:rPr lang="zh-CN" altLang="en-US" sz="1600" b="1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结束</a:t>
            </a:r>
            <a:r>
              <a:rPr lang="en-US" altLang="zh-CN" sz="1600" b="1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“</a:t>
            </a:r>
            <a:r>
              <a:rPr lang="zh-CN" altLang="en-US" sz="1600" b="1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按钮</a:t>
            </a:r>
            <a:endParaRPr lang="zh-CN" altLang="en-US" sz="1600" b="1" dirty="0">
              <a:solidFill>
                <a:schemeClr val="bg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74320" y="5383530"/>
            <a:ext cx="2004695" cy="24511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en-US" altLang="zh-CN" sz="1000">
                <a:solidFill>
                  <a:srgbClr val="FF0000"/>
                </a:solidFill>
              </a:rPr>
              <a:t>1</a:t>
            </a:r>
            <a:r>
              <a:rPr lang="zh-CN" altLang="en-US" sz="1000">
                <a:solidFill>
                  <a:srgbClr val="FF0000"/>
                </a:solidFill>
              </a:rPr>
              <a:t>、点击</a:t>
            </a:r>
            <a:r>
              <a:rPr lang="en-US" altLang="zh-CN" sz="1000">
                <a:solidFill>
                  <a:srgbClr val="FF0000"/>
                </a:solidFill>
              </a:rPr>
              <a:t>”</a:t>
            </a:r>
            <a:r>
              <a:rPr lang="zh-CN" altLang="en-US" sz="1000">
                <a:solidFill>
                  <a:srgbClr val="FF0000"/>
                </a:solidFill>
              </a:rPr>
              <a:t>结束</a:t>
            </a:r>
            <a:r>
              <a:rPr lang="en-US" altLang="zh-CN" sz="1000">
                <a:solidFill>
                  <a:srgbClr val="FF0000"/>
                </a:solidFill>
              </a:rPr>
              <a:t>“</a:t>
            </a:r>
            <a:r>
              <a:rPr lang="zh-CN" altLang="en-US" sz="1000">
                <a:solidFill>
                  <a:srgbClr val="FF0000"/>
                </a:solidFill>
              </a:rPr>
              <a:t>按钮，结束评标。</a:t>
            </a:r>
            <a:endParaRPr lang="zh-CN" altLang="en-US" sz="100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1390</Words>
  <Application>WPS 演示</Application>
  <PresentationFormat>宽屏</PresentationFormat>
  <Paragraphs>127</Paragraphs>
  <Slides>20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20</vt:i4>
      </vt:variant>
    </vt:vector>
  </HeadingPairs>
  <TitlesOfParts>
    <vt:vector size="27" baseType="lpstr">
      <vt:lpstr>Arial</vt:lpstr>
      <vt:lpstr>宋体</vt:lpstr>
      <vt:lpstr>Wingdings</vt:lpstr>
      <vt:lpstr>微软雅黑</vt:lpstr>
      <vt:lpstr>Calibri</vt:lpstr>
      <vt:lpstr>Arial Unicode MS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user</cp:lastModifiedBy>
  <cp:revision>13</cp:revision>
  <dcterms:created xsi:type="dcterms:W3CDTF">2023-10-10T07:02:00Z</dcterms:created>
  <dcterms:modified xsi:type="dcterms:W3CDTF">2023-10-11T09:53:08Z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2052-11.8.2.8950</vt:lpwstr>
  </property>
</Properties>
</file>